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6" r:id="rId9"/>
    <p:sldId id="262" r:id="rId10"/>
    <p:sldId id="263" r:id="rId11"/>
    <p:sldId id="270" r:id="rId12"/>
    <p:sldId id="271" r:id="rId13"/>
    <p:sldId id="272" r:id="rId14"/>
    <p:sldId id="265" r:id="rId15"/>
    <p:sldId id="267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11/22/2021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974AA57-6857-4A30-AE9B-D73C303AC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5B6D7F5-0B4B-474D-B599-DC4DE6EA3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911096"/>
            <a:ext cx="9966960" cy="3035808"/>
          </a:xfrm>
        </p:spPr>
        <p:txBody>
          <a:bodyPr/>
          <a:lstStyle/>
          <a:p>
            <a:pPr algn="ctr"/>
            <a:r>
              <a:rPr lang="en-ID" dirty="0"/>
              <a:t>Forum </a:t>
            </a:r>
            <a:r>
              <a:rPr lang="en-ID" dirty="0" err="1"/>
              <a:t>kesehatan</a:t>
            </a:r>
            <a:r>
              <a:rPr lang="en-ID" dirty="0"/>
              <a:t> </a:t>
            </a:r>
            <a:r>
              <a:rPr lang="en-ID" dirty="0" err="1"/>
              <a:t>desa</a:t>
            </a:r>
            <a:r>
              <a:rPr lang="en-ID" dirty="0"/>
              <a:t> (</a:t>
            </a:r>
            <a:r>
              <a:rPr lang="en-ID" dirty="0" err="1"/>
              <a:t>fkd</a:t>
            </a:r>
            <a:r>
              <a:rPr lang="en-ID" dirty="0"/>
              <a:t>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940EE8-C711-4E16-9E7E-0A63B70049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7884" y="5774575"/>
            <a:ext cx="7891272" cy="418407"/>
          </a:xfrm>
        </p:spPr>
        <p:txBody>
          <a:bodyPr/>
          <a:lstStyle/>
          <a:p>
            <a:pPr algn="ctr"/>
            <a:r>
              <a:rPr lang="en-ID" dirty="0"/>
              <a:t>PUSKESMAS BOYOLALI II</a:t>
            </a:r>
          </a:p>
        </p:txBody>
      </p:sp>
    </p:spTree>
    <p:extLst>
      <p:ext uri="{BB962C8B-B14F-4D97-AF65-F5344CB8AC3E}">
        <p14:creationId xmlns:p14="http://schemas.microsoft.com/office/powerpoint/2010/main" val="1589387059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65E977-DA95-4617-97E4-171681D7B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7A4C1A-B3DF-4BE4-8D63-567BFF1C2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5. </a:t>
            </a:r>
            <a:r>
              <a:rPr lang="en-ID" dirty="0" err="1"/>
              <a:t>Koordinator</a:t>
            </a:r>
            <a:r>
              <a:rPr lang="en-ID" dirty="0"/>
              <a:t> </a:t>
            </a:r>
            <a:r>
              <a:rPr lang="en-ID" dirty="0" err="1"/>
              <a:t>bidang</a:t>
            </a:r>
            <a:endParaRPr lang="en-ID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2E07CF5-99E0-445D-BAC4-25683526067C}"/>
              </a:ext>
            </a:extLst>
          </p:cNvPr>
          <p:cNvSpPr/>
          <p:nvPr/>
        </p:nvSpPr>
        <p:spPr>
          <a:xfrm>
            <a:off x="498763" y="3779793"/>
            <a:ext cx="5403273" cy="29119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>
                <a:solidFill>
                  <a:schemeClr val="tx1"/>
                </a:solidFill>
              </a:rPr>
              <a:t>Gerakan </a:t>
            </a:r>
            <a:r>
              <a:rPr lang="en-ID" sz="2300" dirty="0" err="1">
                <a:solidFill>
                  <a:schemeClr val="tx1"/>
                </a:solidFill>
              </a:rPr>
              <a:t>masyarakat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hidup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sehat</a:t>
            </a:r>
            <a:endParaRPr lang="en-ID" sz="23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>
                <a:solidFill>
                  <a:schemeClr val="tx1"/>
                </a:solidFill>
              </a:rPr>
              <a:t>Gerakan </a:t>
            </a:r>
            <a:r>
              <a:rPr lang="en-ID" sz="2300" dirty="0" err="1">
                <a:solidFill>
                  <a:schemeClr val="tx1"/>
                </a:solidFill>
              </a:rPr>
              <a:t>perbaikan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lingkungan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>
                <a:solidFill>
                  <a:schemeClr val="tx1"/>
                </a:solidFill>
              </a:rPr>
              <a:t>Pembangunan </a:t>
            </a:r>
            <a:r>
              <a:rPr lang="en-ID" sz="2300" dirty="0" err="1">
                <a:solidFill>
                  <a:schemeClr val="tx1"/>
                </a:solidFill>
              </a:rPr>
              <a:t>sarana</a:t>
            </a:r>
            <a:r>
              <a:rPr lang="en-ID" sz="2300" dirty="0">
                <a:solidFill>
                  <a:schemeClr val="tx1"/>
                </a:solidFill>
              </a:rPr>
              <a:t> air </a:t>
            </a:r>
            <a:r>
              <a:rPr lang="en-ID" sz="2300" dirty="0" err="1">
                <a:solidFill>
                  <a:schemeClr val="tx1"/>
                </a:solidFill>
              </a:rPr>
              <a:t>bersih</a:t>
            </a:r>
            <a:endParaRPr lang="en-ID" sz="23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 err="1">
                <a:solidFill>
                  <a:schemeClr val="tx1"/>
                </a:solidFill>
              </a:rPr>
              <a:t>Jum’at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bersih</a:t>
            </a:r>
            <a:r>
              <a:rPr lang="en-ID" sz="2300" dirty="0">
                <a:solidFill>
                  <a:schemeClr val="tx1"/>
                </a:solidFill>
              </a:rPr>
              <a:t>, PSN </a:t>
            </a:r>
            <a:r>
              <a:rPr lang="en-ID" sz="2300" dirty="0" err="1">
                <a:solidFill>
                  <a:schemeClr val="tx1"/>
                </a:solidFill>
              </a:rPr>
              <a:t>atau</a:t>
            </a:r>
            <a:r>
              <a:rPr lang="en-ID" sz="2300" dirty="0">
                <a:solidFill>
                  <a:schemeClr val="tx1"/>
                </a:solidFill>
              </a:rPr>
              <a:t> Gerakan 3M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 err="1">
                <a:solidFill>
                  <a:schemeClr val="tx1"/>
                </a:solidFill>
              </a:rPr>
              <a:t>Pembuatan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salurah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pembuangan</a:t>
            </a:r>
            <a:r>
              <a:rPr lang="en-ID" sz="2300" dirty="0">
                <a:solidFill>
                  <a:schemeClr val="tx1"/>
                </a:solidFill>
              </a:rPr>
              <a:t> air </a:t>
            </a:r>
            <a:r>
              <a:rPr lang="en-ID" sz="2300" dirty="0" err="1">
                <a:solidFill>
                  <a:schemeClr val="tx1"/>
                </a:solidFill>
              </a:rPr>
              <a:t>limbah</a:t>
            </a:r>
            <a:r>
              <a:rPr lang="en-ID" sz="2300" dirty="0">
                <a:solidFill>
                  <a:schemeClr val="tx1"/>
                </a:solidFill>
              </a:rPr>
              <a:t> (SPAL)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 err="1">
                <a:solidFill>
                  <a:schemeClr val="tx1"/>
                </a:solidFill>
              </a:rPr>
              <a:t>Pemanfaatan</a:t>
            </a:r>
            <a:r>
              <a:rPr lang="en-ID" sz="2300" dirty="0">
                <a:solidFill>
                  <a:schemeClr val="tx1"/>
                </a:solidFill>
              </a:rPr>
              <a:t> TOGA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8E57679-54A0-46F7-9A8D-96582C3FBFD2}"/>
              </a:ext>
            </a:extLst>
          </p:cNvPr>
          <p:cNvSpPr/>
          <p:nvPr/>
        </p:nvSpPr>
        <p:spPr>
          <a:xfrm>
            <a:off x="561109" y="1653676"/>
            <a:ext cx="11069781" cy="20870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sz="2400" b="1" u="sng" dirty="0">
                <a:solidFill>
                  <a:schemeClr val="tx1"/>
                </a:solidFill>
              </a:rPr>
              <a:t>1. </a:t>
            </a:r>
            <a:r>
              <a:rPr lang="en-ID" sz="2400" b="1" u="sng" dirty="0" err="1">
                <a:solidFill>
                  <a:schemeClr val="tx1"/>
                </a:solidFill>
              </a:rPr>
              <a:t>Bidang</a:t>
            </a:r>
            <a:r>
              <a:rPr lang="en-ID" sz="2400" b="1" u="sng" dirty="0">
                <a:solidFill>
                  <a:schemeClr val="tx1"/>
                </a:solidFill>
              </a:rPr>
              <a:t> Gotong Royong, </a:t>
            </a:r>
            <a:r>
              <a:rPr lang="en-ID" sz="2400" b="1" u="sng" dirty="0" err="1">
                <a:solidFill>
                  <a:schemeClr val="tx1"/>
                </a:solidFill>
              </a:rPr>
              <a:t>bertugas</a:t>
            </a:r>
            <a:r>
              <a:rPr lang="en-ID" sz="2400" b="1" u="sng" dirty="0">
                <a:solidFill>
                  <a:schemeClr val="tx1"/>
                </a:solidFill>
              </a:rPr>
              <a:t> :</a:t>
            </a:r>
          </a:p>
          <a:p>
            <a:pPr algn="just"/>
            <a:endParaRPr lang="en-ID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ID" sz="2400" dirty="0" err="1">
                <a:solidFill>
                  <a:schemeClr val="tx1"/>
                </a:solidFill>
              </a:rPr>
              <a:t>Melakukan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koordinasi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kegiatan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pemberdayaan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masyarakat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dengan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cara</a:t>
            </a:r>
            <a:r>
              <a:rPr lang="en-ID" sz="2400" dirty="0">
                <a:solidFill>
                  <a:schemeClr val="tx1"/>
                </a:solidFill>
              </a:rPr>
              <a:t> gotong royong </a:t>
            </a:r>
            <a:r>
              <a:rPr lang="en-ID" sz="2400" dirty="0" err="1">
                <a:solidFill>
                  <a:schemeClr val="tx1"/>
                </a:solidFill>
              </a:rPr>
              <a:t>untuk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membangun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sarana</a:t>
            </a:r>
            <a:r>
              <a:rPr lang="en-ID" sz="2400" dirty="0">
                <a:solidFill>
                  <a:schemeClr val="tx1"/>
                </a:solidFill>
              </a:rPr>
              <a:t> dan </a:t>
            </a:r>
            <a:r>
              <a:rPr lang="en-ID" sz="2400" dirty="0" err="1">
                <a:solidFill>
                  <a:schemeClr val="tx1"/>
                </a:solidFill>
              </a:rPr>
              <a:t>prasarana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kesehatan</a:t>
            </a:r>
            <a:r>
              <a:rPr lang="en-ID" sz="2400" dirty="0">
                <a:solidFill>
                  <a:schemeClr val="tx1"/>
                </a:solidFill>
              </a:rPr>
              <a:t> dan </a:t>
            </a:r>
            <a:r>
              <a:rPr lang="en-ID" sz="2400" dirty="0" err="1">
                <a:solidFill>
                  <a:schemeClr val="tx1"/>
                </a:solidFill>
              </a:rPr>
              <a:t>kegiatan-kegiatan</a:t>
            </a:r>
            <a:r>
              <a:rPr lang="en-ID" sz="2400" dirty="0">
                <a:solidFill>
                  <a:schemeClr val="tx1"/>
                </a:solidFill>
              </a:rPr>
              <a:t> lain yang </a:t>
            </a:r>
            <a:r>
              <a:rPr lang="en-ID" sz="2400" dirty="0" err="1">
                <a:solidFill>
                  <a:schemeClr val="tx1"/>
                </a:solidFill>
              </a:rPr>
              <a:t>dilakukan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secara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bersama-sama</a:t>
            </a:r>
            <a:endParaRPr lang="en-ID" sz="2400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C02F25A-7763-4982-B119-187A8B3D5F52}"/>
              </a:ext>
            </a:extLst>
          </p:cNvPr>
          <p:cNvSpPr/>
          <p:nvPr/>
        </p:nvSpPr>
        <p:spPr>
          <a:xfrm>
            <a:off x="6158344" y="3779793"/>
            <a:ext cx="5403273" cy="29440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 err="1">
                <a:solidFill>
                  <a:schemeClr val="tx1"/>
                </a:solidFill>
              </a:rPr>
              <a:t>Jambanisasi</a:t>
            </a:r>
            <a:endParaRPr lang="en-ID" sz="23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 err="1">
                <a:solidFill>
                  <a:schemeClr val="tx1"/>
                </a:solidFill>
              </a:rPr>
              <a:t>Perbaikan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rumah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sehat</a:t>
            </a:r>
            <a:endParaRPr lang="en-ID" sz="23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>
                <a:solidFill>
                  <a:schemeClr val="tx1"/>
                </a:solidFill>
              </a:rPr>
              <a:t>Gerakan </a:t>
            </a:r>
            <a:r>
              <a:rPr lang="en-ID" sz="2300" dirty="0" err="1">
                <a:solidFill>
                  <a:schemeClr val="tx1"/>
                </a:solidFill>
              </a:rPr>
              <a:t>mendukung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kelompok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rentan</a:t>
            </a:r>
            <a:r>
              <a:rPr lang="en-ID" sz="2300" dirty="0">
                <a:solidFill>
                  <a:schemeClr val="tx1"/>
                </a:solidFill>
              </a:rPr>
              <a:t> (</a:t>
            </a:r>
            <a:r>
              <a:rPr lang="en-ID" sz="2300" dirty="0" err="1">
                <a:solidFill>
                  <a:schemeClr val="tx1"/>
                </a:solidFill>
              </a:rPr>
              <a:t>bumil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risti</a:t>
            </a:r>
            <a:r>
              <a:rPr lang="en-ID" sz="2300" dirty="0">
                <a:solidFill>
                  <a:schemeClr val="tx1"/>
                </a:solidFill>
              </a:rPr>
              <a:t>, </a:t>
            </a:r>
            <a:r>
              <a:rPr lang="en-ID" sz="2300" dirty="0" err="1">
                <a:solidFill>
                  <a:schemeClr val="tx1"/>
                </a:solidFill>
              </a:rPr>
              <a:t>balita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risti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dll</a:t>
            </a:r>
            <a:r>
              <a:rPr lang="en-ID" sz="2300" dirty="0">
                <a:solidFill>
                  <a:schemeClr val="tx1"/>
                </a:solidFill>
              </a:rPr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 err="1">
                <a:solidFill>
                  <a:schemeClr val="tx1"/>
                </a:solidFill>
              </a:rPr>
              <a:t>Ambulan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desa</a:t>
            </a:r>
            <a:endParaRPr lang="en-ID" sz="23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 err="1">
                <a:solidFill>
                  <a:schemeClr val="tx1"/>
                </a:solidFill>
              </a:rPr>
              <a:t>Penggalangan</a:t>
            </a:r>
            <a:r>
              <a:rPr lang="en-ID" sz="2300" dirty="0">
                <a:solidFill>
                  <a:schemeClr val="tx1"/>
                </a:solidFill>
              </a:rPr>
              <a:t> donor </a:t>
            </a:r>
            <a:r>
              <a:rPr lang="en-ID" sz="2300" dirty="0" err="1">
                <a:solidFill>
                  <a:schemeClr val="tx1"/>
                </a:solidFill>
              </a:rPr>
              <a:t>darah</a:t>
            </a:r>
            <a:endParaRPr lang="en-ID" sz="23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 err="1">
                <a:solidFill>
                  <a:schemeClr val="tx1"/>
                </a:solidFill>
              </a:rPr>
              <a:t>Paguyuban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penderita</a:t>
            </a:r>
            <a:r>
              <a:rPr lang="en-ID" sz="2300" dirty="0">
                <a:solidFill>
                  <a:schemeClr val="tx1"/>
                </a:solidFill>
              </a:rPr>
              <a:t> TB </a:t>
            </a:r>
            <a:r>
              <a:rPr lang="en-ID" sz="2300" dirty="0" err="1">
                <a:solidFill>
                  <a:schemeClr val="tx1"/>
                </a:solidFill>
              </a:rPr>
              <a:t>Paru</a:t>
            </a:r>
            <a:endParaRPr lang="en-ID" sz="23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 err="1">
                <a:solidFill>
                  <a:schemeClr val="tx1"/>
                </a:solidFill>
              </a:rPr>
              <a:t>Penanganan</a:t>
            </a:r>
            <a:r>
              <a:rPr lang="en-ID" sz="2300" dirty="0">
                <a:solidFill>
                  <a:schemeClr val="tx1"/>
                </a:solidFill>
              </a:rPr>
              <a:t> ODGJ</a:t>
            </a:r>
          </a:p>
        </p:txBody>
      </p:sp>
    </p:spTree>
    <p:extLst>
      <p:ext uri="{BB962C8B-B14F-4D97-AF65-F5344CB8AC3E}">
        <p14:creationId xmlns:p14="http://schemas.microsoft.com/office/powerpoint/2010/main" val="3766207687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65E977-DA95-4617-97E4-171681D7B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7A4C1A-B3DF-4BE4-8D63-567BFF1C2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5. </a:t>
            </a:r>
            <a:r>
              <a:rPr lang="en-ID" dirty="0" err="1"/>
              <a:t>Koordinator</a:t>
            </a:r>
            <a:r>
              <a:rPr lang="en-ID" dirty="0"/>
              <a:t> </a:t>
            </a:r>
            <a:r>
              <a:rPr lang="en-ID" dirty="0" err="1"/>
              <a:t>bidang</a:t>
            </a:r>
            <a:endParaRPr lang="en-ID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2E07CF5-99E0-445D-BAC4-25683526067C}"/>
              </a:ext>
            </a:extLst>
          </p:cNvPr>
          <p:cNvSpPr/>
          <p:nvPr/>
        </p:nvSpPr>
        <p:spPr>
          <a:xfrm>
            <a:off x="429490" y="1637330"/>
            <a:ext cx="11069781" cy="21424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D" sz="2400" b="1" u="sng" dirty="0">
                <a:solidFill>
                  <a:schemeClr val="tx1"/>
                </a:solidFill>
              </a:rPr>
              <a:t>2. </a:t>
            </a:r>
            <a:r>
              <a:rPr lang="en-ID" sz="2400" b="1" u="sng" dirty="0" err="1">
                <a:solidFill>
                  <a:schemeClr val="tx1"/>
                </a:solidFill>
              </a:rPr>
              <a:t>Bidang</a:t>
            </a:r>
            <a:r>
              <a:rPr lang="en-ID" sz="2400" b="1" u="sng" dirty="0">
                <a:solidFill>
                  <a:schemeClr val="tx1"/>
                </a:solidFill>
              </a:rPr>
              <a:t> </a:t>
            </a:r>
            <a:r>
              <a:rPr lang="en-ID" sz="2400" b="1" u="sng" dirty="0" err="1">
                <a:solidFill>
                  <a:schemeClr val="tx1"/>
                </a:solidFill>
              </a:rPr>
              <a:t>Upaya</a:t>
            </a:r>
            <a:r>
              <a:rPr lang="en-ID" sz="2400" b="1" u="sng" dirty="0">
                <a:solidFill>
                  <a:schemeClr val="tx1"/>
                </a:solidFill>
              </a:rPr>
              <a:t> Kesehatan, </a:t>
            </a:r>
            <a:r>
              <a:rPr lang="en-ID" sz="2400" b="1" u="sng" dirty="0" err="1">
                <a:solidFill>
                  <a:schemeClr val="tx1"/>
                </a:solidFill>
              </a:rPr>
              <a:t>bertugas</a:t>
            </a:r>
            <a:r>
              <a:rPr lang="en-ID" sz="2400" b="1" u="sng" dirty="0">
                <a:solidFill>
                  <a:schemeClr val="tx1"/>
                </a:solidFill>
              </a:rPr>
              <a:t> :</a:t>
            </a:r>
          </a:p>
          <a:p>
            <a:pPr algn="just"/>
            <a:endParaRPr lang="en-ID" sz="2400" dirty="0"/>
          </a:p>
          <a:p>
            <a:pPr marL="0" indent="0" algn="just">
              <a:buNone/>
            </a:pPr>
            <a:r>
              <a:rPr lang="en-ID" sz="2400" dirty="0" err="1"/>
              <a:t>Melakukan</a:t>
            </a:r>
            <a:r>
              <a:rPr lang="en-ID" sz="2400" dirty="0"/>
              <a:t> </a:t>
            </a:r>
            <a:r>
              <a:rPr lang="en-ID" sz="2400" dirty="0" err="1"/>
              <a:t>koordinasi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mendorong</a:t>
            </a:r>
            <a:r>
              <a:rPr lang="en-ID" sz="2400" dirty="0"/>
              <a:t> </a:t>
            </a:r>
            <a:r>
              <a:rPr lang="en-ID" sz="2400" dirty="0" err="1"/>
              <a:t>pertumbuhan</a:t>
            </a:r>
            <a:r>
              <a:rPr lang="en-ID" sz="2400" dirty="0"/>
              <a:t> dan </a:t>
            </a:r>
            <a:r>
              <a:rPr lang="en-ID" sz="2400" dirty="0" err="1"/>
              <a:t>pengembangan</a:t>
            </a:r>
            <a:r>
              <a:rPr lang="en-ID" sz="2400" dirty="0"/>
              <a:t> </a:t>
            </a:r>
            <a:r>
              <a:rPr lang="en-ID" sz="2400" dirty="0" err="1"/>
              <a:t>kegiatan</a:t>
            </a:r>
            <a:r>
              <a:rPr lang="en-ID" sz="2400" dirty="0"/>
              <a:t> </a:t>
            </a:r>
            <a:r>
              <a:rPr lang="en-ID" sz="2400" dirty="0" err="1"/>
              <a:t>pemberdayaan</a:t>
            </a:r>
            <a:r>
              <a:rPr lang="en-ID" sz="2400" dirty="0"/>
              <a:t>  </a:t>
            </a:r>
            <a:r>
              <a:rPr lang="en-ID" sz="2400" dirty="0" err="1"/>
              <a:t>masyarakat</a:t>
            </a:r>
            <a:r>
              <a:rPr lang="en-ID" sz="2400" dirty="0"/>
              <a:t> </a:t>
            </a:r>
            <a:r>
              <a:rPr lang="en-ID" sz="2400" dirty="0" err="1"/>
              <a:t>melalui</a:t>
            </a:r>
            <a:r>
              <a:rPr lang="en-ID" sz="2400" dirty="0"/>
              <a:t> </a:t>
            </a:r>
            <a:r>
              <a:rPr lang="en-ID" sz="2400" dirty="0" err="1"/>
              <a:t>berbagai</a:t>
            </a:r>
            <a:r>
              <a:rPr lang="en-ID" sz="2400" dirty="0"/>
              <a:t> </a:t>
            </a:r>
            <a:r>
              <a:rPr lang="en-ID" sz="2400" dirty="0" err="1"/>
              <a:t>upaya</a:t>
            </a:r>
            <a:r>
              <a:rPr lang="en-ID" sz="2400" dirty="0"/>
              <a:t> Kesehatan </a:t>
            </a:r>
            <a:r>
              <a:rPr lang="en-ID" sz="2400" dirty="0" err="1"/>
              <a:t>Bersumber</a:t>
            </a:r>
            <a:r>
              <a:rPr lang="en-ID" sz="2400" dirty="0"/>
              <a:t> </a:t>
            </a:r>
            <a:r>
              <a:rPr lang="en-ID" sz="2400" dirty="0" err="1"/>
              <a:t>Daya</a:t>
            </a:r>
            <a:r>
              <a:rPr lang="en-ID" sz="2400" dirty="0"/>
              <a:t> Masyarakat (UKBM) di </a:t>
            </a:r>
            <a:r>
              <a:rPr lang="en-ID" sz="2400" dirty="0" err="1"/>
              <a:t>desa</a:t>
            </a:r>
            <a:r>
              <a:rPr lang="en-ID" sz="2400" dirty="0"/>
              <a:t> dan </a:t>
            </a:r>
            <a:r>
              <a:rPr lang="en-ID" sz="2400" dirty="0" err="1"/>
              <a:t>Kelurahan</a:t>
            </a:r>
            <a:r>
              <a:rPr lang="en-ID" sz="2400" dirty="0"/>
              <a:t> </a:t>
            </a:r>
            <a:r>
              <a:rPr lang="en-ID" sz="2400" dirty="0" err="1"/>
              <a:t>Siaga</a:t>
            </a:r>
            <a:r>
              <a:rPr lang="en-ID" sz="2400" dirty="0"/>
              <a:t> </a:t>
            </a:r>
            <a:r>
              <a:rPr lang="en-ID" sz="2400" dirty="0" err="1"/>
              <a:t>Aktif</a:t>
            </a:r>
            <a:r>
              <a:rPr lang="en-ID" sz="2400" dirty="0"/>
              <a:t> 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2E9697B-0B65-416E-BAA1-F4996D44ED5A}"/>
              </a:ext>
            </a:extLst>
          </p:cNvPr>
          <p:cNvSpPr/>
          <p:nvPr/>
        </p:nvSpPr>
        <p:spPr>
          <a:xfrm>
            <a:off x="429490" y="3862920"/>
            <a:ext cx="5403273" cy="29119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 err="1">
                <a:solidFill>
                  <a:schemeClr val="tx1"/>
                </a:solidFill>
              </a:rPr>
              <a:t>Posyandu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Balita</a:t>
            </a:r>
            <a:endParaRPr lang="en-ID" sz="23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 err="1">
                <a:solidFill>
                  <a:schemeClr val="tx1"/>
                </a:solidFill>
              </a:rPr>
              <a:t>Posyandu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Lansia</a:t>
            </a:r>
            <a:endParaRPr lang="en-ID" sz="23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 err="1">
                <a:solidFill>
                  <a:schemeClr val="tx1"/>
                </a:solidFill>
              </a:rPr>
              <a:t>Posyandu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remaja</a:t>
            </a:r>
            <a:endParaRPr lang="en-ID" sz="23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>
                <a:solidFill>
                  <a:schemeClr val="tx1"/>
                </a:solidFill>
              </a:rPr>
              <a:t>BKB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>
                <a:solidFill>
                  <a:schemeClr val="tx1"/>
                </a:solidFill>
              </a:rPr>
              <a:t>BKL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>
                <a:solidFill>
                  <a:schemeClr val="tx1"/>
                </a:solidFill>
              </a:rPr>
              <a:t>BKR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 err="1">
                <a:solidFill>
                  <a:schemeClr val="tx1"/>
                </a:solidFill>
              </a:rPr>
              <a:t>Poskestren</a:t>
            </a:r>
            <a:endParaRPr lang="en-ID" sz="23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ID" sz="2300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4BDBC18-CC78-40AD-9589-633724CF9304}"/>
              </a:ext>
            </a:extLst>
          </p:cNvPr>
          <p:cNvSpPr/>
          <p:nvPr/>
        </p:nvSpPr>
        <p:spPr>
          <a:xfrm>
            <a:off x="6158344" y="3862923"/>
            <a:ext cx="5403273" cy="28011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>
                <a:solidFill>
                  <a:schemeClr val="tx1"/>
                </a:solidFill>
              </a:rPr>
              <a:t>UKS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>
                <a:solidFill>
                  <a:schemeClr val="tx1"/>
                </a:solidFill>
              </a:rPr>
              <a:t>UKK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>
                <a:solidFill>
                  <a:schemeClr val="tx1"/>
                </a:solidFill>
              </a:rPr>
              <a:t>Saka </a:t>
            </a:r>
            <a:r>
              <a:rPr lang="en-ID" sz="2300" dirty="0" err="1">
                <a:solidFill>
                  <a:schemeClr val="tx1"/>
                </a:solidFill>
              </a:rPr>
              <a:t>Bakti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Husada</a:t>
            </a:r>
            <a:endParaRPr lang="en-ID" sz="23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 err="1">
                <a:solidFill>
                  <a:schemeClr val="tx1"/>
                </a:solidFill>
              </a:rPr>
              <a:t>Hatra</a:t>
            </a:r>
            <a:endParaRPr lang="en-ID" sz="23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>
                <a:solidFill>
                  <a:schemeClr val="tx1"/>
                </a:solidFill>
              </a:rPr>
              <a:t>UKM</a:t>
            </a:r>
          </a:p>
          <a:p>
            <a:pPr algn="just"/>
            <a:endParaRPr lang="en-ID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49023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65E977-DA95-4617-97E4-171681D7B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7A4C1A-B3DF-4BE4-8D63-567BFF1C2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5. </a:t>
            </a:r>
            <a:r>
              <a:rPr lang="en-ID" dirty="0" err="1"/>
              <a:t>Koordinator</a:t>
            </a:r>
            <a:r>
              <a:rPr lang="en-ID" dirty="0"/>
              <a:t> </a:t>
            </a:r>
            <a:r>
              <a:rPr lang="en-ID" dirty="0" err="1"/>
              <a:t>bidang</a:t>
            </a:r>
            <a:endParaRPr lang="en-ID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2E07CF5-99E0-445D-BAC4-25683526067C}"/>
              </a:ext>
            </a:extLst>
          </p:cNvPr>
          <p:cNvSpPr/>
          <p:nvPr/>
        </p:nvSpPr>
        <p:spPr>
          <a:xfrm>
            <a:off x="429490" y="1637331"/>
            <a:ext cx="11069781" cy="16093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D" sz="2400" b="1" u="sng" dirty="0">
                <a:solidFill>
                  <a:schemeClr val="tx1"/>
                </a:solidFill>
              </a:rPr>
              <a:t>3. </a:t>
            </a:r>
            <a:r>
              <a:rPr lang="en-ID" sz="2400" b="1" u="sng" dirty="0" err="1">
                <a:solidFill>
                  <a:schemeClr val="tx1"/>
                </a:solidFill>
              </a:rPr>
              <a:t>Bidang</a:t>
            </a:r>
            <a:r>
              <a:rPr lang="en-ID" sz="2400" b="1" u="sng" dirty="0">
                <a:solidFill>
                  <a:schemeClr val="tx1"/>
                </a:solidFill>
              </a:rPr>
              <a:t> </a:t>
            </a:r>
            <a:r>
              <a:rPr lang="en-ID" sz="2400" b="1" u="sng" dirty="0" err="1">
                <a:solidFill>
                  <a:schemeClr val="tx1"/>
                </a:solidFill>
              </a:rPr>
              <a:t>Surveilans</a:t>
            </a:r>
            <a:r>
              <a:rPr lang="en-ID" sz="2400" b="1" u="sng" dirty="0">
                <a:solidFill>
                  <a:schemeClr val="tx1"/>
                </a:solidFill>
              </a:rPr>
              <a:t>, </a:t>
            </a:r>
            <a:r>
              <a:rPr lang="en-ID" sz="2400" b="1" u="sng" dirty="0" err="1">
                <a:solidFill>
                  <a:schemeClr val="tx1"/>
                </a:solidFill>
              </a:rPr>
              <a:t>bertugas</a:t>
            </a:r>
            <a:r>
              <a:rPr lang="en-ID" sz="2400" b="1" u="sng" dirty="0">
                <a:solidFill>
                  <a:schemeClr val="tx1"/>
                </a:solidFill>
              </a:rPr>
              <a:t> :</a:t>
            </a:r>
          </a:p>
          <a:p>
            <a:pPr algn="just"/>
            <a:endParaRPr lang="en-ID" sz="2400" b="1" u="sng" dirty="0">
              <a:solidFill>
                <a:schemeClr val="tx1"/>
              </a:solidFill>
            </a:endParaRPr>
          </a:p>
          <a:p>
            <a:pPr algn="just"/>
            <a:r>
              <a:rPr lang="en-ID" sz="2400" dirty="0" err="1">
                <a:solidFill>
                  <a:schemeClr val="tx1"/>
                </a:solidFill>
              </a:rPr>
              <a:t>Melakukan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pengamatan</a:t>
            </a:r>
            <a:r>
              <a:rPr lang="en-ID" sz="2400" dirty="0">
                <a:solidFill>
                  <a:schemeClr val="tx1"/>
                </a:solidFill>
              </a:rPr>
              <a:t> dan </a:t>
            </a:r>
            <a:r>
              <a:rPr lang="en-ID" sz="2400" dirty="0" err="1">
                <a:solidFill>
                  <a:schemeClr val="tx1"/>
                </a:solidFill>
              </a:rPr>
              <a:t>pemantauan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terhadap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penyakit</a:t>
            </a:r>
            <a:r>
              <a:rPr lang="en-ID" sz="2400" dirty="0">
                <a:solidFill>
                  <a:schemeClr val="tx1"/>
                </a:solidFill>
              </a:rPr>
              <a:t> dan </a:t>
            </a:r>
            <a:r>
              <a:rPr lang="en-ID" sz="2400" dirty="0" err="1">
                <a:solidFill>
                  <a:schemeClr val="tx1"/>
                </a:solidFill>
              </a:rPr>
              <a:t>masalah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kesehatan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serta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kondisi</a:t>
            </a:r>
            <a:r>
              <a:rPr lang="en-ID" sz="2400" dirty="0">
                <a:solidFill>
                  <a:schemeClr val="tx1"/>
                </a:solidFill>
              </a:rPr>
              <a:t> yang </a:t>
            </a:r>
            <a:r>
              <a:rPr lang="en-ID" sz="2400" dirty="0" err="1">
                <a:solidFill>
                  <a:schemeClr val="tx1"/>
                </a:solidFill>
              </a:rPr>
              <a:t>mempengaruhi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terjadinya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penyakit</a:t>
            </a:r>
            <a:r>
              <a:rPr lang="en-ID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2E9697B-0B65-416E-BAA1-F4996D44ED5A}"/>
              </a:ext>
            </a:extLst>
          </p:cNvPr>
          <p:cNvSpPr/>
          <p:nvPr/>
        </p:nvSpPr>
        <p:spPr>
          <a:xfrm>
            <a:off x="429490" y="3596361"/>
            <a:ext cx="5403273" cy="29119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D" sz="2300" dirty="0" err="1">
                <a:solidFill>
                  <a:schemeClr val="tx1"/>
                </a:solidFill>
              </a:rPr>
              <a:t>Catatan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hasil</a:t>
            </a:r>
            <a:r>
              <a:rPr lang="en-ID" sz="2300" dirty="0">
                <a:solidFill>
                  <a:schemeClr val="tx1"/>
                </a:solidFill>
              </a:rPr>
              <a:t> survey 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>
                <a:solidFill>
                  <a:schemeClr val="tx1"/>
                </a:solidFill>
              </a:rPr>
              <a:t>Angka </a:t>
            </a:r>
            <a:r>
              <a:rPr lang="en-ID" sz="2300" dirty="0" err="1">
                <a:solidFill>
                  <a:schemeClr val="tx1"/>
                </a:solidFill>
              </a:rPr>
              <a:t>Bebas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Jentik</a:t>
            </a:r>
            <a:r>
              <a:rPr lang="en-ID" sz="2300" dirty="0">
                <a:solidFill>
                  <a:schemeClr val="tx1"/>
                </a:solidFill>
              </a:rPr>
              <a:t> (ABJ)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 err="1">
                <a:solidFill>
                  <a:schemeClr val="tx1"/>
                </a:solidFill>
              </a:rPr>
              <a:t>Catatan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kasus</a:t>
            </a:r>
            <a:endParaRPr lang="en-ID" sz="23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 err="1">
                <a:solidFill>
                  <a:schemeClr val="tx1"/>
                </a:solidFill>
              </a:rPr>
              <a:t>Pelacakan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kasus</a:t>
            </a:r>
            <a:endParaRPr lang="en-ID" sz="23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 err="1">
                <a:solidFill>
                  <a:schemeClr val="tx1"/>
                </a:solidFill>
              </a:rPr>
              <a:t>Buku</a:t>
            </a:r>
            <a:r>
              <a:rPr lang="en-ID" sz="2300" dirty="0">
                <a:solidFill>
                  <a:schemeClr val="tx1"/>
                </a:solidFill>
              </a:rPr>
              <a:t> KIA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>
                <a:solidFill>
                  <a:schemeClr val="tx1"/>
                </a:solidFill>
              </a:rPr>
              <a:t>SIP </a:t>
            </a:r>
            <a:r>
              <a:rPr lang="en-ID" sz="2300" dirty="0" err="1">
                <a:solidFill>
                  <a:schemeClr val="tx1"/>
                </a:solidFill>
              </a:rPr>
              <a:t>Posyandu</a:t>
            </a:r>
            <a:endParaRPr lang="en-ID" sz="23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300" dirty="0" err="1">
                <a:solidFill>
                  <a:schemeClr val="tx1"/>
                </a:solidFill>
              </a:rPr>
              <a:t>Kasus</a:t>
            </a:r>
            <a:r>
              <a:rPr lang="en-ID" sz="2300" dirty="0">
                <a:solidFill>
                  <a:schemeClr val="tx1"/>
                </a:solidFill>
              </a:rPr>
              <a:t> Covid-19</a:t>
            </a:r>
          </a:p>
        </p:txBody>
      </p:sp>
    </p:spTree>
    <p:extLst>
      <p:ext uri="{BB962C8B-B14F-4D97-AF65-F5344CB8AC3E}">
        <p14:creationId xmlns:p14="http://schemas.microsoft.com/office/powerpoint/2010/main" val="2096438273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65E977-DA95-4617-97E4-171681D7B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7A4C1A-B3DF-4BE4-8D63-567BFF1C2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5. </a:t>
            </a:r>
            <a:r>
              <a:rPr lang="en-ID" dirty="0" err="1"/>
              <a:t>Koordinator</a:t>
            </a:r>
            <a:r>
              <a:rPr lang="en-ID" dirty="0"/>
              <a:t> </a:t>
            </a:r>
            <a:r>
              <a:rPr lang="en-ID" dirty="0" err="1"/>
              <a:t>bidang</a:t>
            </a:r>
            <a:endParaRPr lang="en-ID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2E07CF5-99E0-445D-BAC4-25683526067C}"/>
              </a:ext>
            </a:extLst>
          </p:cNvPr>
          <p:cNvSpPr/>
          <p:nvPr/>
        </p:nvSpPr>
        <p:spPr>
          <a:xfrm>
            <a:off x="429490" y="1637331"/>
            <a:ext cx="11069781" cy="16093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D" sz="2400" b="1" u="sng" dirty="0">
                <a:solidFill>
                  <a:schemeClr val="tx1"/>
                </a:solidFill>
              </a:rPr>
              <a:t>4. </a:t>
            </a:r>
            <a:r>
              <a:rPr lang="en-ID" sz="2400" b="1" u="sng" dirty="0" err="1">
                <a:solidFill>
                  <a:schemeClr val="tx1"/>
                </a:solidFill>
              </a:rPr>
              <a:t>Bidang</a:t>
            </a:r>
            <a:r>
              <a:rPr lang="en-ID" sz="2400" b="1" u="sng" dirty="0">
                <a:solidFill>
                  <a:schemeClr val="tx1"/>
                </a:solidFill>
              </a:rPr>
              <a:t> </a:t>
            </a:r>
            <a:r>
              <a:rPr lang="en-ID" sz="2400" b="1" u="sng" dirty="0" err="1">
                <a:solidFill>
                  <a:schemeClr val="tx1"/>
                </a:solidFill>
              </a:rPr>
              <a:t>Pembiayaan</a:t>
            </a:r>
            <a:r>
              <a:rPr lang="en-ID" sz="2400" b="1" u="sng" dirty="0">
                <a:solidFill>
                  <a:schemeClr val="tx1"/>
                </a:solidFill>
              </a:rPr>
              <a:t>, </a:t>
            </a:r>
            <a:r>
              <a:rPr lang="en-ID" sz="2400" b="1" u="sng" dirty="0" err="1">
                <a:solidFill>
                  <a:schemeClr val="tx1"/>
                </a:solidFill>
              </a:rPr>
              <a:t>bertugas</a:t>
            </a:r>
            <a:r>
              <a:rPr lang="en-ID" sz="2400" b="1" u="sng" dirty="0">
                <a:solidFill>
                  <a:schemeClr val="tx1"/>
                </a:solidFill>
              </a:rPr>
              <a:t> :</a:t>
            </a:r>
          </a:p>
          <a:p>
            <a:pPr algn="just"/>
            <a:endParaRPr lang="en-ID" sz="2400" dirty="0"/>
          </a:p>
          <a:p>
            <a:pPr marL="0" indent="0" algn="just">
              <a:buNone/>
            </a:pPr>
            <a:r>
              <a:rPr lang="en-ID" sz="2400" dirty="0" err="1"/>
              <a:t>Melakukan</a:t>
            </a:r>
            <a:r>
              <a:rPr lang="en-ID" sz="2400" dirty="0"/>
              <a:t> </a:t>
            </a:r>
            <a:r>
              <a:rPr lang="en-ID" sz="2400" dirty="0" err="1"/>
              <a:t>koordinasi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menggali</a:t>
            </a:r>
            <a:r>
              <a:rPr lang="en-ID" sz="2400" dirty="0"/>
              <a:t> dana </a:t>
            </a:r>
            <a:r>
              <a:rPr lang="en-ID" sz="2400" dirty="0" err="1"/>
              <a:t>baik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masyarakat</a:t>
            </a:r>
            <a:r>
              <a:rPr lang="en-ID" sz="2400" dirty="0"/>
              <a:t>, dunia </a:t>
            </a:r>
            <a:r>
              <a:rPr lang="en-ID" sz="2400" dirty="0" err="1"/>
              <a:t>usaha</a:t>
            </a:r>
            <a:r>
              <a:rPr lang="en-ID" sz="2400" dirty="0"/>
              <a:t>  </a:t>
            </a:r>
            <a:r>
              <a:rPr lang="en-ID" sz="2400" dirty="0" err="1"/>
              <a:t>maupun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anggaran</a:t>
            </a:r>
            <a:r>
              <a:rPr lang="en-ID" sz="2400" dirty="0"/>
              <a:t> </a:t>
            </a:r>
            <a:r>
              <a:rPr lang="en-ID" sz="2400" dirty="0" err="1"/>
              <a:t>desa</a:t>
            </a:r>
            <a:r>
              <a:rPr lang="en-ID" sz="2400" dirty="0"/>
              <a:t> </a:t>
            </a:r>
            <a:r>
              <a:rPr lang="en-ID" sz="2400" dirty="0" err="1"/>
              <a:t>guna</a:t>
            </a:r>
            <a:r>
              <a:rPr lang="en-ID" sz="2400" dirty="0"/>
              <a:t> </a:t>
            </a:r>
            <a:r>
              <a:rPr lang="en-ID" sz="2400" dirty="0" err="1"/>
              <a:t>pembiayaan</a:t>
            </a:r>
            <a:r>
              <a:rPr lang="en-ID" sz="2400" dirty="0"/>
              <a:t> </a:t>
            </a:r>
            <a:r>
              <a:rPr lang="en-ID" sz="2400" dirty="0" err="1"/>
              <a:t>kesehatan</a:t>
            </a:r>
            <a:r>
              <a:rPr lang="en-ID" sz="2400" dirty="0"/>
              <a:t>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2E9697B-0B65-416E-BAA1-F4996D44ED5A}"/>
              </a:ext>
            </a:extLst>
          </p:cNvPr>
          <p:cNvSpPr/>
          <p:nvPr/>
        </p:nvSpPr>
        <p:spPr>
          <a:xfrm>
            <a:off x="429490" y="3429000"/>
            <a:ext cx="5403273" cy="33458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D" sz="2000" dirty="0" err="1">
                <a:solidFill>
                  <a:schemeClr val="tx1"/>
                </a:solidFill>
              </a:rPr>
              <a:t>Bentuk-bentuk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pembiayaan</a:t>
            </a:r>
            <a:r>
              <a:rPr lang="en-ID" sz="2000" dirty="0">
                <a:solidFill>
                  <a:schemeClr val="tx1"/>
                </a:solidFill>
              </a:rPr>
              <a:t> Kesehatan yang </a:t>
            </a:r>
            <a:r>
              <a:rPr lang="en-ID" sz="2000" dirty="0" err="1">
                <a:solidFill>
                  <a:schemeClr val="tx1"/>
                </a:solidFill>
              </a:rPr>
              <a:t>dapat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dikembangkan</a:t>
            </a:r>
            <a:r>
              <a:rPr lang="en-ID" sz="2000" dirty="0">
                <a:solidFill>
                  <a:schemeClr val="tx1"/>
                </a:solidFill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000" dirty="0" err="1">
                <a:solidFill>
                  <a:schemeClr val="tx1"/>
                </a:solidFill>
              </a:rPr>
              <a:t>Tabulin</a:t>
            </a:r>
            <a:r>
              <a:rPr lang="en-ID" sz="2000" dirty="0">
                <a:solidFill>
                  <a:schemeClr val="tx1"/>
                </a:solidFill>
              </a:rPr>
              <a:t>, </a:t>
            </a:r>
            <a:r>
              <a:rPr lang="en-ID" sz="2000" dirty="0" err="1">
                <a:solidFill>
                  <a:schemeClr val="tx1"/>
                </a:solidFill>
              </a:rPr>
              <a:t>Dasolin</a:t>
            </a:r>
            <a:endParaRPr lang="en-ID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000" dirty="0" err="1">
                <a:solidFill>
                  <a:schemeClr val="tx1"/>
                </a:solidFill>
              </a:rPr>
              <a:t>Arisan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jamban</a:t>
            </a:r>
            <a:endParaRPr lang="en-ID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000" dirty="0">
                <a:solidFill>
                  <a:schemeClr val="tx1"/>
                </a:solidFill>
              </a:rPr>
              <a:t>Dana </a:t>
            </a:r>
            <a:r>
              <a:rPr lang="en-ID" sz="2000" dirty="0" err="1">
                <a:solidFill>
                  <a:schemeClr val="tx1"/>
                </a:solidFill>
              </a:rPr>
              <a:t>posyandu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untuk</a:t>
            </a:r>
            <a:r>
              <a:rPr lang="en-ID" sz="2000" dirty="0">
                <a:solidFill>
                  <a:schemeClr val="tx1"/>
                </a:solidFill>
              </a:rPr>
              <a:t> PMT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000" dirty="0" err="1">
                <a:solidFill>
                  <a:schemeClr val="tx1"/>
                </a:solidFill>
              </a:rPr>
              <a:t>Jimpitan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melalui</a:t>
            </a:r>
            <a:r>
              <a:rPr lang="en-ID" sz="2000" dirty="0">
                <a:solidFill>
                  <a:schemeClr val="tx1"/>
                </a:solidFill>
              </a:rPr>
              <a:t> RT/RW, </a:t>
            </a:r>
            <a:r>
              <a:rPr lang="en-ID" sz="2000" dirty="0" err="1">
                <a:solidFill>
                  <a:schemeClr val="tx1"/>
                </a:solidFill>
              </a:rPr>
              <a:t>dawis</a:t>
            </a:r>
            <a:r>
              <a:rPr lang="en-ID" sz="2000" dirty="0">
                <a:solidFill>
                  <a:schemeClr val="tx1"/>
                </a:solidFill>
              </a:rPr>
              <a:t>, PKK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000" dirty="0">
                <a:solidFill>
                  <a:schemeClr val="tx1"/>
                </a:solidFill>
              </a:rPr>
              <a:t>Dana </a:t>
            </a:r>
            <a:r>
              <a:rPr lang="en-ID" sz="2000" dirty="0" err="1">
                <a:solidFill>
                  <a:schemeClr val="tx1"/>
                </a:solidFill>
              </a:rPr>
              <a:t>pengembangan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lingkungan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sebagai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kompensasi</a:t>
            </a:r>
            <a:r>
              <a:rPr lang="en-ID" sz="2000" dirty="0">
                <a:solidFill>
                  <a:schemeClr val="tx1"/>
                </a:solidFill>
              </a:rPr>
              <a:t> industry/dunia </a:t>
            </a:r>
            <a:r>
              <a:rPr lang="en-ID" sz="2000" dirty="0" err="1">
                <a:solidFill>
                  <a:schemeClr val="tx1"/>
                </a:solidFill>
              </a:rPr>
              <a:t>usaha</a:t>
            </a:r>
            <a:r>
              <a:rPr lang="en-ID" sz="2000" dirty="0">
                <a:solidFill>
                  <a:schemeClr val="tx1"/>
                </a:solidFill>
              </a:rPr>
              <a:t> (CSR), </a:t>
            </a:r>
            <a:r>
              <a:rPr lang="en-ID" sz="2000" dirty="0" err="1">
                <a:solidFill>
                  <a:schemeClr val="tx1"/>
                </a:solidFill>
              </a:rPr>
              <a:t>dll</a:t>
            </a:r>
            <a:endParaRPr lang="en-ID" sz="2000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4BDBC18-CC78-40AD-9589-633724CF9304}"/>
              </a:ext>
            </a:extLst>
          </p:cNvPr>
          <p:cNvSpPr/>
          <p:nvPr/>
        </p:nvSpPr>
        <p:spPr>
          <a:xfrm>
            <a:off x="6158344" y="3862923"/>
            <a:ext cx="5403273" cy="28011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D" sz="2300" dirty="0">
                <a:solidFill>
                  <a:schemeClr val="tx1"/>
                </a:solidFill>
              </a:rPr>
              <a:t>* </a:t>
            </a:r>
            <a:r>
              <a:rPr lang="en-ID" sz="2300" dirty="0" err="1">
                <a:solidFill>
                  <a:schemeClr val="tx1"/>
                </a:solidFill>
              </a:rPr>
              <a:t>Dukungan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pendanaan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melalui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anggaran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Desa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ditentukan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dalam</a:t>
            </a:r>
            <a:r>
              <a:rPr lang="en-ID" sz="2300" dirty="0">
                <a:solidFill>
                  <a:schemeClr val="tx1"/>
                </a:solidFill>
              </a:rPr>
              <a:t> </a:t>
            </a:r>
            <a:r>
              <a:rPr lang="en-ID" sz="2300" dirty="0" err="1">
                <a:solidFill>
                  <a:schemeClr val="tx1"/>
                </a:solidFill>
              </a:rPr>
              <a:t>musrebangdes</a:t>
            </a:r>
            <a:endParaRPr lang="en-ID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831021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65E977-DA95-4617-97E4-171681D7B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7A4C1A-B3DF-4BE4-8D63-567BFF1C2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6. </a:t>
            </a:r>
            <a:r>
              <a:rPr lang="en-ID" dirty="0" err="1"/>
              <a:t>anggota</a:t>
            </a:r>
            <a:endParaRPr lang="en-ID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8E57679-54A0-46F7-9A8D-96582C3FBFD2}"/>
              </a:ext>
            </a:extLst>
          </p:cNvPr>
          <p:cNvSpPr/>
          <p:nvPr/>
        </p:nvSpPr>
        <p:spPr>
          <a:xfrm>
            <a:off x="561109" y="1847640"/>
            <a:ext cx="11069781" cy="473326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Font typeface="+mj-lt"/>
              <a:buAutoNum type="arabicPeriod"/>
            </a:pPr>
            <a:r>
              <a:rPr lang="en-ID" sz="2000" dirty="0" err="1">
                <a:solidFill>
                  <a:schemeClr val="tx1"/>
                </a:solidFill>
              </a:rPr>
              <a:t>Membantu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tugas-tugas</a:t>
            </a:r>
            <a:r>
              <a:rPr lang="en-ID" sz="2000" dirty="0">
                <a:solidFill>
                  <a:schemeClr val="tx1"/>
                </a:solidFill>
              </a:rPr>
              <a:t> Forum Kesehatan </a:t>
            </a:r>
            <a:r>
              <a:rPr lang="en-ID" sz="2000" dirty="0" err="1">
                <a:solidFill>
                  <a:schemeClr val="tx1"/>
                </a:solidFill>
              </a:rPr>
              <a:t>Desa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Siaga</a:t>
            </a:r>
            <a:r>
              <a:rPr lang="en-ID" sz="2000" dirty="0">
                <a:solidFill>
                  <a:schemeClr val="tx1"/>
                </a:solidFill>
              </a:rPr>
              <a:t>  </a:t>
            </a:r>
            <a:r>
              <a:rPr lang="en-ID" sz="2000" dirty="0" err="1">
                <a:solidFill>
                  <a:schemeClr val="tx1"/>
                </a:solidFill>
              </a:rPr>
              <a:t>Aktif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sesuai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Bidang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Tugasnya</a:t>
            </a:r>
            <a:r>
              <a:rPr lang="en-ID" sz="2000" dirty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endParaRPr lang="en-ID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ID" sz="2000" dirty="0" err="1">
                <a:solidFill>
                  <a:schemeClr val="tx1"/>
                </a:solidFill>
              </a:rPr>
              <a:t>Melakukan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bimbingan</a:t>
            </a:r>
            <a:r>
              <a:rPr lang="en-ID" sz="2000" dirty="0">
                <a:solidFill>
                  <a:schemeClr val="tx1"/>
                </a:solidFill>
              </a:rPr>
              <a:t>, </a:t>
            </a:r>
            <a:r>
              <a:rPr lang="en-ID" sz="2000" dirty="0" err="1">
                <a:solidFill>
                  <a:schemeClr val="tx1"/>
                </a:solidFill>
              </a:rPr>
              <a:t>pembinaan</a:t>
            </a:r>
            <a:r>
              <a:rPr lang="en-ID" sz="2000" dirty="0">
                <a:solidFill>
                  <a:schemeClr val="tx1"/>
                </a:solidFill>
              </a:rPr>
              <a:t>, </a:t>
            </a:r>
            <a:r>
              <a:rPr lang="en-ID" sz="2000" dirty="0" err="1">
                <a:solidFill>
                  <a:schemeClr val="tx1"/>
                </a:solidFill>
              </a:rPr>
              <a:t>fasilitasi</a:t>
            </a:r>
            <a:r>
              <a:rPr lang="en-ID" sz="2000" dirty="0">
                <a:solidFill>
                  <a:schemeClr val="tx1"/>
                </a:solidFill>
              </a:rPr>
              <a:t>, </a:t>
            </a:r>
            <a:r>
              <a:rPr lang="en-ID" sz="2000" dirty="0" err="1">
                <a:solidFill>
                  <a:schemeClr val="tx1"/>
                </a:solidFill>
              </a:rPr>
              <a:t>pemantauan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intensif</a:t>
            </a:r>
            <a:r>
              <a:rPr lang="en-ID" sz="2000" dirty="0">
                <a:solidFill>
                  <a:schemeClr val="tx1"/>
                </a:solidFill>
              </a:rPr>
              <a:t> dan </a:t>
            </a:r>
            <a:r>
              <a:rPr lang="en-ID" sz="2000" dirty="0" err="1">
                <a:solidFill>
                  <a:schemeClr val="tx1"/>
                </a:solidFill>
              </a:rPr>
              <a:t>evaluasi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berbagai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kegiatan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berkaitan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dengan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Desa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Siaga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Aktif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secara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berjenjang</a:t>
            </a:r>
            <a:r>
              <a:rPr lang="en-ID" sz="2000" dirty="0">
                <a:solidFill>
                  <a:schemeClr val="tx1"/>
                </a:solidFill>
              </a:rPr>
              <a:t> dan </a:t>
            </a:r>
            <a:r>
              <a:rPr lang="en-ID" sz="2000" dirty="0" err="1">
                <a:solidFill>
                  <a:schemeClr val="tx1"/>
                </a:solidFill>
              </a:rPr>
              <a:t>berkesinambungan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dalam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lingkup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bidang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tugasnya</a:t>
            </a:r>
            <a:r>
              <a:rPr lang="en-ID" sz="2000" dirty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endParaRPr lang="en-ID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ID" sz="2000" dirty="0" err="1">
                <a:solidFill>
                  <a:schemeClr val="tx1"/>
                </a:solidFill>
              </a:rPr>
              <a:t>Menerima</a:t>
            </a:r>
            <a:r>
              <a:rPr lang="en-ID" sz="2000" dirty="0">
                <a:solidFill>
                  <a:schemeClr val="tx1"/>
                </a:solidFill>
              </a:rPr>
              <a:t> dan </a:t>
            </a:r>
            <a:r>
              <a:rPr lang="en-ID" sz="2000" dirty="0" err="1">
                <a:solidFill>
                  <a:schemeClr val="tx1"/>
                </a:solidFill>
              </a:rPr>
              <a:t>menganalisa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hasil</a:t>
            </a:r>
            <a:r>
              <a:rPr lang="en-ID" sz="2000" dirty="0">
                <a:solidFill>
                  <a:schemeClr val="tx1"/>
                </a:solidFill>
              </a:rPr>
              <a:t> program/ </a:t>
            </a:r>
            <a:r>
              <a:rPr lang="en-ID" sz="2000" dirty="0" err="1">
                <a:solidFill>
                  <a:schemeClr val="tx1"/>
                </a:solidFill>
              </a:rPr>
              <a:t>kegiatan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Desa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Siaga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Aktif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atas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dasar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laporan</a:t>
            </a:r>
            <a:r>
              <a:rPr lang="en-ID" sz="2000" dirty="0">
                <a:solidFill>
                  <a:schemeClr val="tx1"/>
                </a:solidFill>
              </a:rPr>
              <a:t> yang </a:t>
            </a:r>
            <a:r>
              <a:rPr lang="en-ID" sz="2000" dirty="0" err="1">
                <a:solidFill>
                  <a:schemeClr val="tx1"/>
                </a:solidFill>
              </a:rPr>
              <a:t>ada</a:t>
            </a:r>
            <a:r>
              <a:rPr lang="en-ID" sz="2000" dirty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endParaRPr lang="en-ID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ID" sz="2000" dirty="0" err="1">
                <a:solidFill>
                  <a:schemeClr val="tx1"/>
                </a:solidFill>
              </a:rPr>
              <a:t>Menyampaikan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laporan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hasil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kegiatan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berkaitan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dengan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pembinaan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teknis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operasional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Desa</a:t>
            </a:r>
            <a:r>
              <a:rPr lang="en-ID" sz="2000" dirty="0">
                <a:solidFill>
                  <a:schemeClr val="tx1"/>
                </a:solidFill>
              </a:rPr>
              <a:t>/ </a:t>
            </a:r>
            <a:r>
              <a:rPr lang="en-ID" sz="2000" dirty="0" err="1">
                <a:solidFill>
                  <a:schemeClr val="tx1"/>
                </a:solidFill>
              </a:rPr>
              <a:t>Kelurahan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Siaga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Aktif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dalam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lingkup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bidang</a:t>
            </a:r>
            <a:r>
              <a:rPr lang="en-ID" sz="2000" dirty="0">
                <a:solidFill>
                  <a:schemeClr val="tx1"/>
                </a:solidFill>
              </a:rPr>
              <a:t> </a:t>
            </a:r>
            <a:r>
              <a:rPr lang="en-ID" sz="2000" dirty="0" err="1">
                <a:solidFill>
                  <a:schemeClr val="tx1"/>
                </a:solidFill>
              </a:rPr>
              <a:t>tugasnya</a:t>
            </a:r>
            <a:endParaRPr lang="en-ID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961093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65E977-DA95-4617-97E4-171681D7B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7A4C1A-B3DF-4BE4-8D63-567BFF1C2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752" y="235250"/>
            <a:ext cx="10058400" cy="1609344"/>
          </a:xfrm>
        </p:spPr>
        <p:txBody>
          <a:bodyPr/>
          <a:lstStyle/>
          <a:p>
            <a:pPr algn="ctr"/>
            <a:r>
              <a:rPr lang="en-ID" dirty="0" err="1"/>
              <a:t>Struktur</a:t>
            </a:r>
            <a:r>
              <a:rPr lang="en-ID" dirty="0"/>
              <a:t> 0rganisasi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FD6373-BEA7-470C-ABD0-C7FCBEE25A9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523" t="12507" r="18295" b="16954"/>
          <a:stretch/>
        </p:blipFill>
        <p:spPr>
          <a:xfrm>
            <a:off x="1230006" y="1473624"/>
            <a:ext cx="9268692" cy="5149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793065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65E977-DA95-4617-97E4-171681D7B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7A4C1A-B3DF-4BE4-8D63-567BFF1C2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789" y="2756777"/>
            <a:ext cx="10058400" cy="1609344"/>
          </a:xfrm>
        </p:spPr>
        <p:txBody>
          <a:bodyPr/>
          <a:lstStyle/>
          <a:p>
            <a:pPr algn="ctr"/>
            <a:r>
              <a:rPr lang="en-ID" dirty="0" err="1"/>
              <a:t>Terimakasih</a:t>
            </a:r>
            <a:r>
              <a:rPr lang="en-ID" dirty="0"/>
              <a:t> </a:t>
            </a:r>
            <a:r>
              <a:rPr lang="en-ID" dirty="0">
                <a:sym typeface="Wingdings" panose="05000000000000000000" pitchFamily="2" charset="2"/>
              </a:rPr>
              <a:t>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120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7530E76-B23D-4DAB-8327-0E0FFA59B4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7568F68-CDD1-4AD7-A611-899FE08A8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FKD ADALAH 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7D3F9-8628-4F6B-99C3-BA89A786F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Forum Kesehatan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Desa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 FKD ) :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Wadah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partisipasi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masyarakat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mengembangkan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Pembangunan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didesa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/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kelurahan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untuk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merencanakan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,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menetapakan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,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koordinasi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penggerak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kegiatan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,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serta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monitoring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evaluasi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pembangunan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kesehatan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didesa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/ </a:t>
            </a:r>
            <a:r>
              <a:rPr lang="en-ID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kelurahan</a:t>
            </a:r>
            <a:r>
              <a:rPr lang="en-ID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algn="just"/>
            <a:endParaRPr lang="en-ID" sz="36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en-ID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Berfungsi</a:t>
            </a:r>
            <a:r>
              <a:rPr lang="en-ID" sz="3600" dirty="0">
                <a:solidFill>
                  <a:srgbClr val="000000"/>
                </a:solidFill>
                <a:latin typeface="Arial" panose="020B0604020202020204" pitchFamily="34" charset="0"/>
              </a:rPr>
              <a:t> : </a:t>
            </a:r>
            <a:r>
              <a:rPr lang="en-ID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Sebagai</a:t>
            </a:r>
            <a:r>
              <a:rPr lang="en-ID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ID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Wadah</a:t>
            </a:r>
            <a:r>
              <a:rPr lang="en-ID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ID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mengembangkan</a:t>
            </a:r>
            <a:r>
              <a:rPr lang="en-ID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ID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sistem</a:t>
            </a:r>
            <a:r>
              <a:rPr lang="en-ID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ID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kesehatan</a:t>
            </a:r>
            <a:r>
              <a:rPr lang="en-ID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ID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desa</a:t>
            </a:r>
            <a:r>
              <a:rPr lang="en-ID" sz="3600" dirty="0">
                <a:solidFill>
                  <a:srgbClr val="000000"/>
                </a:solidFill>
                <a:latin typeface="Arial" panose="020B0604020202020204" pitchFamily="34" charset="0"/>
              </a:rPr>
              <a:t> , dan </a:t>
            </a:r>
            <a:r>
              <a:rPr lang="en-ID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merumuskan</a:t>
            </a:r>
            <a:r>
              <a:rPr lang="en-ID" sz="3600" dirty="0">
                <a:solidFill>
                  <a:srgbClr val="000000"/>
                </a:solidFill>
                <a:latin typeface="Arial" panose="020B0604020202020204" pitchFamily="34" charset="0"/>
              </a:rPr>
              <a:t> , </a:t>
            </a:r>
            <a:r>
              <a:rPr lang="en-ID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memecahkan</a:t>
            </a:r>
            <a:r>
              <a:rPr lang="en-ID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ID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masalah</a:t>
            </a:r>
            <a:r>
              <a:rPr lang="en-ID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ID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kesehatan</a:t>
            </a:r>
            <a:r>
              <a:rPr lang="en-ID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ID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didesa</a:t>
            </a:r>
            <a:r>
              <a:rPr lang="en-ID" sz="36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ID" sz="4000" dirty="0"/>
          </a:p>
        </p:txBody>
      </p:sp>
    </p:spTree>
    <p:extLst>
      <p:ext uri="{BB962C8B-B14F-4D97-AF65-F5344CB8AC3E}">
        <p14:creationId xmlns:p14="http://schemas.microsoft.com/office/powerpoint/2010/main" val="370399107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7530E76-B23D-4DAB-8327-0E0FFA59B4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7568F68-CDD1-4AD7-A611-899FE08A8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Kaitannya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desa</a:t>
            </a:r>
            <a:r>
              <a:rPr lang="en-ID" dirty="0"/>
              <a:t> </a:t>
            </a:r>
            <a:r>
              <a:rPr lang="en-ID" dirty="0" err="1"/>
              <a:t>siaga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7D3F9-8628-4F6B-99C3-BA89A786F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091" y="2121408"/>
            <a:ext cx="11596254" cy="40507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Konsep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desa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siaga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adalah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membangun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suatu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sistem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di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suatu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desa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yang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bertanggung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jawab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memelihara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kesehatan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masyarakat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itu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sendiri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di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bawah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bimbingan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dan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interaksi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dengan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seorang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bidan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dan 2 orang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kader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desa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Di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samping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itu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juga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dilibatkan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berbagai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pengurus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desa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untuk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mendorong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peran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serta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masyarakat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dalam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program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kesehatan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seperti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imunisasi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dan 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posyandu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(</a:t>
            </a:r>
            <a:r>
              <a:rPr lang="en-ID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Depkes</a:t>
            </a:r>
            <a:r>
              <a:rPr lang="en-ID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2009)</a:t>
            </a:r>
          </a:p>
          <a:p>
            <a:pPr algn="just"/>
            <a:endParaRPr lang="en-ID" sz="28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algn="just"/>
            <a:r>
              <a:rPr lang="en-ID" sz="2800" dirty="0" err="1"/>
              <a:t>Secara</a:t>
            </a:r>
            <a:r>
              <a:rPr lang="en-ID" sz="2800" dirty="0"/>
              <a:t> </a:t>
            </a:r>
            <a:r>
              <a:rPr lang="en-ID" sz="2800" dirty="0" err="1"/>
              <a:t>umum</a:t>
            </a:r>
            <a:r>
              <a:rPr lang="en-ID" sz="2800" dirty="0"/>
              <a:t>, </a:t>
            </a:r>
            <a:r>
              <a:rPr lang="en-ID" sz="2800" dirty="0" err="1"/>
              <a:t>tujuan</a:t>
            </a:r>
            <a:r>
              <a:rPr lang="en-ID" sz="2800" dirty="0"/>
              <a:t> </a:t>
            </a:r>
            <a:r>
              <a:rPr lang="en-ID" sz="2800" dirty="0" err="1"/>
              <a:t>pengembangan</a:t>
            </a:r>
            <a:r>
              <a:rPr lang="en-ID" sz="2800" dirty="0"/>
              <a:t> </a:t>
            </a:r>
            <a:r>
              <a:rPr lang="en-ID" sz="2800" dirty="0" err="1"/>
              <a:t>desa</a:t>
            </a:r>
            <a:r>
              <a:rPr lang="en-ID" sz="2800" dirty="0"/>
              <a:t> </a:t>
            </a:r>
            <a:r>
              <a:rPr lang="en-ID" sz="2800" dirty="0" err="1"/>
              <a:t>siaga</a:t>
            </a:r>
            <a:r>
              <a:rPr lang="en-ID" sz="2800" dirty="0"/>
              <a:t> </a:t>
            </a:r>
            <a:r>
              <a:rPr lang="en-ID" sz="2800" dirty="0" err="1"/>
              <a:t>adalah</a:t>
            </a:r>
            <a:r>
              <a:rPr lang="en-ID" sz="2800" dirty="0"/>
              <a:t> </a:t>
            </a:r>
            <a:r>
              <a:rPr lang="en-ID" sz="2800" dirty="0" err="1"/>
              <a:t>terwujudnya</a:t>
            </a:r>
            <a:r>
              <a:rPr lang="en-ID" sz="2800" dirty="0"/>
              <a:t> </a:t>
            </a:r>
            <a:r>
              <a:rPr lang="en-ID" sz="2800" dirty="0" err="1"/>
              <a:t>masyarakat</a:t>
            </a:r>
            <a:r>
              <a:rPr lang="en-ID" sz="2800" dirty="0"/>
              <a:t> </a:t>
            </a:r>
            <a:r>
              <a:rPr lang="en-ID" sz="2800" dirty="0" err="1"/>
              <a:t>desa</a:t>
            </a:r>
            <a:r>
              <a:rPr lang="en-ID" sz="2800" dirty="0"/>
              <a:t> yang </a:t>
            </a:r>
            <a:r>
              <a:rPr lang="en-ID" sz="2800" dirty="0" err="1"/>
              <a:t>sehat</a:t>
            </a:r>
            <a:r>
              <a:rPr lang="en-ID" sz="2800" dirty="0"/>
              <a:t>, </a:t>
            </a:r>
            <a:r>
              <a:rPr lang="en-ID" sz="2800" dirty="0" err="1"/>
              <a:t>peduli</a:t>
            </a:r>
            <a:r>
              <a:rPr lang="en-ID" sz="2800" dirty="0"/>
              <a:t> dan </a:t>
            </a:r>
            <a:r>
              <a:rPr lang="en-ID" sz="2800" dirty="0" err="1"/>
              <a:t>tanggap</a:t>
            </a:r>
            <a:r>
              <a:rPr lang="en-ID" sz="2800" dirty="0"/>
              <a:t> </a:t>
            </a:r>
            <a:r>
              <a:rPr lang="en-ID" sz="2800" dirty="0" err="1"/>
              <a:t>terhadap</a:t>
            </a:r>
            <a:r>
              <a:rPr lang="en-ID" sz="2800" dirty="0"/>
              <a:t> </a:t>
            </a:r>
            <a:r>
              <a:rPr lang="en-ID" sz="2800" dirty="0" err="1"/>
              <a:t>permasalahan</a:t>
            </a:r>
            <a:r>
              <a:rPr lang="en-ID" sz="2800" dirty="0"/>
              <a:t> </a:t>
            </a:r>
            <a:r>
              <a:rPr lang="en-ID" sz="2800" dirty="0" err="1"/>
              <a:t>kesehatan</a:t>
            </a:r>
            <a:r>
              <a:rPr lang="en-ID" sz="2800" dirty="0"/>
              <a:t> di </a:t>
            </a:r>
            <a:r>
              <a:rPr lang="en-ID" sz="2800" dirty="0" err="1"/>
              <a:t>wilayahnya</a:t>
            </a:r>
            <a:r>
              <a:rPr lang="en-ID" sz="2800" dirty="0"/>
              <a:t>. </a:t>
            </a:r>
            <a:r>
              <a:rPr lang="en-ID" sz="2800" dirty="0" err="1"/>
              <a:t>Selanjutnya</a:t>
            </a:r>
            <a:r>
              <a:rPr lang="en-ID" sz="2800" dirty="0"/>
              <a:t>, </a:t>
            </a:r>
            <a:r>
              <a:rPr lang="en-ID" sz="2800" dirty="0" err="1"/>
              <a:t>secara</a:t>
            </a:r>
            <a:r>
              <a:rPr lang="en-ID" sz="2800" dirty="0"/>
              <a:t> </a:t>
            </a:r>
            <a:r>
              <a:rPr lang="en-ID" sz="2800" dirty="0" err="1"/>
              <a:t>khusus</a:t>
            </a:r>
            <a:r>
              <a:rPr lang="en-ID" sz="2800" dirty="0"/>
              <a:t>, </a:t>
            </a:r>
            <a:r>
              <a:rPr lang="en-ID" sz="2800" dirty="0" err="1"/>
              <a:t>tujuan</a:t>
            </a:r>
            <a:r>
              <a:rPr lang="en-ID" sz="2800" dirty="0"/>
              <a:t> </a:t>
            </a:r>
            <a:r>
              <a:rPr lang="en-ID" sz="2800" dirty="0" err="1"/>
              <a:t>pengembangan</a:t>
            </a:r>
            <a:r>
              <a:rPr lang="en-ID" sz="2800" dirty="0"/>
              <a:t> </a:t>
            </a:r>
            <a:r>
              <a:rPr lang="en-ID" sz="2800" dirty="0" err="1"/>
              <a:t>desa</a:t>
            </a:r>
            <a:r>
              <a:rPr lang="en-ID" sz="2800" dirty="0"/>
              <a:t> </a:t>
            </a:r>
            <a:r>
              <a:rPr lang="en-ID" sz="2800" dirty="0" err="1"/>
              <a:t>siaga</a:t>
            </a:r>
            <a:r>
              <a:rPr lang="en-ID" sz="2800" dirty="0"/>
              <a:t> (</a:t>
            </a:r>
            <a:r>
              <a:rPr lang="en-ID" sz="2800" dirty="0" err="1"/>
              <a:t>Depkes</a:t>
            </a:r>
            <a:r>
              <a:rPr lang="en-ID" sz="2800" dirty="0"/>
              <a:t>, 2006).</a:t>
            </a:r>
          </a:p>
        </p:txBody>
      </p:sp>
    </p:spTree>
    <p:extLst>
      <p:ext uri="{BB962C8B-B14F-4D97-AF65-F5344CB8AC3E}">
        <p14:creationId xmlns:p14="http://schemas.microsoft.com/office/powerpoint/2010/main" val="155799170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B66F6E-9FEF-4882-98C8-58245536E2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EE858A-3B11-4D71-B080-5C795E18E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Tugas</a:t>
            </a:r>
            <a:r>
              <a:rPr lang="en-ID" dirty="0"/>
              <a:t> Forum Kesehatan </a:t>
            </a:r>
            <a:r>
              <a:rPr lang="en-ID" dirty="0" err="1"/>
              <a:t>Desa</a:t>
            </a:r>
            <a:r>
              <a:rPr lang="en-ID" dirty="0"/>
              <a:t>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3D6A0-5A2D-44EF-B7EA-94BA3878A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491" y="2121408"/>
            <a:ext cx="11319164" cy="4473356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ID" sz="2400" dirty="0" err="1"/>
              <a:t>Merencanakan</a:t>
            </a:r>
            <a:r>
              <a:rPr lang="en-ID" sz="2400" dirty="0"/>
              <a:t> </a:t>
            </a:r>
            <a:r>
              <a:rPr lang="en-ID" sz="2400" dirty="0" err="1"/>
              <a:t>kegiatan</a:t>
            </a:r>
            <a:r>
              <a:rPr lang="en-ID" sz="2400" dirty="0"/>
              <a:t> </a:t>
            </a:r>
            <a:r>
              <a:rPr lang="en-ID" sz="2400" dirty="0" err="1"/>
              <a:t>bersumber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pendanaan</a:t>
            </a:r>
            <a:r>
              <a:rPr lang="en-ID" sz="2400" dirty="0"/>
              <a:t> yang </a:t>
            </a:r>
            <a:r>
              <a:rPr lang="en-ID" sz="2400" dirty="0" err="1"/>
              <a:t>ada</a:t>
            </a:r>
            <a:r>
              <a:rPr lang="en-ID" sz="2400" dirty="0"/>
              <a:t> </a:t>
            </a:r>
            <a:r>
              <a:rPr lang="en-ID" sz="2400" dirty="0" err="1"/>
              <a:t>didesa</a:t>
            </a:r>
            <a:r>
              <a:rPr lang="en-ID" sz="2400" dirty="0"/>
              <a:t> (</a:t>
            </a:r>
            <a:r>
              <a:rPr lang="en-ID" sz="2400" dirty="0" err="1"/>
              <a:t>identifikasi</a:t>
            </a:r>
            <a:r>
              <a:rPr lang="en-ID" sz="2400" dirty="0"/>
              <a:t> dan </a:t>
            </a:r>
            <a:r>
              <a:rPr lang="en-ID" sz="2400" dirty="0" err="1"/>
              <a:t>sebab</a:t>
            </a:r>
            <a:r>
              <a:rPr lang="en-ID" sz="2400" dirty="0"/>
              <a:t> </a:t>
            </a:r>
            <a:r>
              <a:rPr lang="en-ID" sz="2400" dirty="0" err="1"/>
              <a:t>masalah</a:t>
            </a:r>
            <a:r>
              <a:rPr lang="en-ID" sz="2400" dirty="0"/>
              <a:t> </a:t>
            </a:r>
            <a:r>
              <a:rPr lang="en-ID" sz="2400" dirty="0" err="1"/>
              <a:t>serta</a:t>
            </a:r>
            <a:r>
              <a:rPr lang="en-ID" sz="2400" dirty="0"/>
              <a:t> </a:t>
            </a:r>
            <a:r>
              <a:rPr lang="en-ID" sz="2400" dirty="0" err="1"/>
              <a:t>potensi</a:t>
            </a:r>
            <a:r>
              <a:rPr lang="en-ID" sz="2400" dirty="0"/>
              <a:t> ,</a:t>
            </a:r>
            <a:r>
              <a:rPr lang="en-ID" sz="2400" dirty="0" err="1"/>
              <a:t>susun</a:t>
            </a:r>
            <a:r>
              <a:rPr lang="en-ID" sz="2400" dirty="0"/>
              <a:t> </a:t>
            </a:r>
            <a:r>
              <a:rPr lang="en-ID" sz="2400" dirty="0" err="1"/>
              <a:t>pemecahan</a:t>
            </a:r>
            <a:r>
              <a:rPr lang="en-ID" sz="2400" dirty="0"/>
              <a:t> </a:t>
            </a:r>
            <a:r>
              <a:rPr lang="en-ID" sz="2400" dirty="0" err="1"/>
              <a:t>masalah</a:t>
            </a:r>
            <a:r>
              <a:rPr lang="en-ID" sz="2400" dirty="0"/>
              <a:t> ) , </a:t>
            </a:r>
            <a:r>
              <a:rPr lang="en-ID" sz="2400" dirty="0" err="1"/>
              <a:t>menetapkan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MMD.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400" dirty="0"/>
              <a:t>Menyusun </a:t>
            </a:r>
            <a:r>
              <a:rPr lang="en-ID" sz="2400" dirty="0" err="1"/>
              <a:t>kebijakan</a:t>
            </a:r>
            <a:r>
              <a:rPr lang="en-ID" sz="2400" dirty="0"/>
              <a:t> </a:t>
            </a:r>
            <a:r>
              <a:rPr lang="en-ID" sz="2400" dirty="0" err="1"/>
              <a:t>bidang</a:t>
            </a:r>
            <a:r>
              <a:rPr lang="en-ID" sz="2400" dirty="0"/>
              <a:t> </a:t>
            </a:r>
            <a:r>
              <a:rPr lang="en-ID" sz="2400" dirty="0" err="1"/>
              <a:t>kesehatan</a:t>
            </a:r>
            <a:r>
              <a:rPr lang="en-ID" sz="2400" dirty="0"/>
              <a:t> </a:t>
            </a:r>
            <a:r>
              <a:rPr lang="en-ID" sz="2400" dirty="0" err="1"/>
              <a:t>misal</a:t>
            </a:r>
            <a:r>
              <a:rPr lang="en-ID" sz="2400" dirty="0"/>
              <a:t> : </a:t>
            </a:r>
            <a:r>
              <a:rPr lang="en-ID" sz="2400" dirty="0" err="1"/>
              <a:t>Perdes</a:t>
            </a:r>
            <a:r>
              <a:rPr lang="en-ID" sz="2400" dirty="0"/>
              <a:t> </a:t>
            </a:r>
            <a:r>
              <a:rPr lang="en-ID" sz="2400" dirty="0" err="1"/>
              <a:t>tentang</a:t>
            </a:r>
            <a:r>
              <a:rPr lang="en-ID" sz="2400" dirty="0"/>
              <a:t> </a:t>
            </a:r>
            <a:r>
              <a:rPr lang="en-ID" sz="2400" dirty="0" err="1"/>
              <a:t>kawasan</a:t>
            </a:r>
            <a:r>
              <a:rPr lang="en-ID" sz="2400" dirty="0"/>
              <a:t> ,</a:t>
            </a:r>
            <a:r>
              <a:rPr lang="en-ID" sz="2400" dirty="0" err="1"/>
              <a:t>bebas</a:t>
            </a:r>
            <a:r>
              <a:rPr lang="en-ID" sz="2400" dirty="0"/>
              <a:t> </a:t>
            </a:r>
            <a:r>
              <a:rPr lang="en-ID" sz="2400" dirty="0" err="1"/>
              <a:t>jentik</a:t>
            </a:r>
            <a:r>
              <a:rPr lang="en-ID" sz="2400" dirty="0"/>
              <a:t> ,</a:t>
            </a:r>
            <a:r>
              <a:rPr lang="en-ID" sz="2400" dirty="0" err="1"/>
              <a:t>bebas</a:t>
            </a:r>
            <a:r>
              <a:rPr lang="en-ID" sz="2400" dirty="0"/>
              <a:t> </a:t>
            </a:r>
            <a:r>
              <a:rPr lang="en-ID" sz="2400" dirty="0" err="1"/>
              <a:t>rokok</a:t>
            </a:r>
            <a:r>
              <a:rPr lang="en-ID" sz="2400" dirty="0"/>
              <a:t> </a:t>
            </a:r>
            <a:r>
              <a:rPr lang="en-ID" sz="2400" dirty="0" err="1"/>
              <a:t>dll</a:t>
            </a:r>
            <a:r>
              <a:rPr lang="en-ID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400" dirty="0" err="1"/>
              <a:t>Koordinasi</a:t>
            </a:r>
            <a:r>
              <a:rPr lang="en-ID" sz="2400" dirty="0"/>
              <a:t> dan </a:t>
            </a:r>
            <a:r>
              <a:rPr lang="en-ID" sz="2400" dirty="0" err="1"/>
              <a:t>penggerak</a:t>
            </a:r>
            <a:r>
              <a:rPr lang="en-ID" sz="2400" dirty="0"/>
              <a:t> </a:t>
            </a:r>
            <a:r>
              <a:rPr lang="en-ID" sz="2400" dirty="0" err="1"/>
              <a:t>kegiatan</a:t>
            </a:r>
            <a:r>
              <a:rPr lang="en-ID" sz="2400" dirty="0"/>
              <a:t> , </a:t>
            </a:r>
            <a:r>
              <a:rPr lang="en-ID" sz="2400" dirty="0" err="1"/>
              <a:t>pembinaan</a:t>
            </a:r>
            <a:r>
              <a:rPr lang="en-ID" sz="2400" dirty="0"/>
              <a:t> dan </a:t>
            </a:r>
            <a:r>
              <a:rPr lang="en-ID" sz="2400" dirty="0" err="1"/>
              <a:t>pengembangan</a:t>
            </a:r>
            <a:r>
              <a:rPr lang="en-ID" sz="2400" dirty="0"/>
              <a:t> </a:t>
            </a:r>
            <a:r>
              <a:rPr lang="en-ID" sz="2400" dirty="0" err="1"/>
              <a:t>kegiatan</a:t>
            </a:r>
            <a:endParaRPr lang="en-ID" sz="2400" dirty="0"/>
          </a:p>
          <a:p>
            <a:pPr marL="457200" indent="-457200">
              <a:buFont typeface="+mj-lt"/>
              <a:buAutoNum type="arabicPeriod"/>
            </a:pPr>
            <a:r>
              <a:rPr lang="en-ID" sz="2400" dirty="0" err="1"/>
              <a:t>Mengumpulkan</a:t>
            </a:r>
            <a:r>
              <a:rPr lang="en-ID" sz="2400" dirty="0"/>
              <a:t> </a:t>
            </a:r>
            <a:r>
              <a:rPr lang="en-ID" sz="2400" dirty="0" err="1"/>
              <a:t>informasi</a:t>
            </a:r>
            <a:r>
              <a:rPr lang="en-ID" sz="2400" dirty="0"/>
              <a:t> dan </a:t>
            </a:r>
            <a:r>
              <a:rPr lang="en-ID" sz="2400" dirty="0" err="1"/>
              <a:t>menggali</a:t>
            </a:r>
            <a:r>
              <a:rPr lang="en-ID" sz="2400" dirty="0"/>
              <a:t> </a:t>
            </a:r>
            <a:r>
              <a:rPr lang="en-ID" sz="2400" dirty="0" err="1"/>
              <a:t>potensi</a:t>
            </a:r>
            <a:r>
              <a:rPr lang="en-ID" sz="2400" dirty="0"/>
              <a:t> ( SMD )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400" dirty="0" err="1"/>
              <a:t>Memadukan</a:t>
            </a:r>
            <a:r>
              <a:rPr lang="en-ID" sz="2400" dirty="0"/>
              <a:t> </a:t>
            </a:r>
            <a:r>
              <a:rPr lang="en-ID" sz="2400" dirty="0" err="1"/>
              <a:t>Potensi</a:t>
            </a:r>
            <a:r>
              <a:rPr lang="en-ID" sz="2400" dirty="0"/>
              <a:t> dan </a:t>
            </a:r>
            <a:r>
              <a:rPr lang="en-ID" sz="2400" dirty="0" err="1"/>
              <a:t>kegiatan</a:t>
            </a:r>
            <a:r>
              <a:rPr lang="en-ID" sz="2400" dirty="0"/>
              <a:t> </a:t>
            </a:r>
            <a:r>
              <a:rPr lang="en-ID" sz="2400" dirty="0" err="1"/>
              <a:t>didesa</a:t>
            </a:r>
            <a:r>
              <a:rPr lang="en-ID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400" dirty="0"/>
              <a:t>Monitoring </a:t>
            </a:r>
            <a:r>
              <a:rPr lang="en-ID" sz="2400" dirty="0" err="1"/>
              <a:t>evaluasi</a:t>
            </a:r>
            <a:r>
              <a:rPr lang="en-ID" sz="2400" dirty="0"/>
              <a:t> </a:t>
            </a:r>
            <a:r>
              <a:rPr lang="en-ID" sz="2400" dirty="0" err="1"/>
              <a:t>kegiatan</a:t>
            </a:r>
            <a:r>
              <a:rPr lang="en-ID" sz="2400" dirty="0"/>
              <a:t> UKBM yang </a:t>
            </a:r>
            <a:r>
              <a:rPr lang="en-ID" sz="2400" dirty="0" err="1"/>
              <a:t>ada</a:t>
            </a:r>
            <a:r>
              <a:rPr lang="en-ID" sz="2400" dirty="0"/>
              <a:t> </a:t>
            </a:r>
            <a:r>
              <a:rPr lang="en-ID" sz="2400" dirty="0" err="1"/>
              <a:t>didesa</a:t>
            </a:r>
            <a:r>
              <a:rPr lang="en-ID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400" dirty="0" err="1"/>
              <a:t>Penghubung</a:t>
            </a:r>
            <a:r>
              <a:rPr lang="en-ID" sz="2400" dirty="0"/>
              <a:t> </a:t>
            </a:r>
            <a:r>
              <a:rPr lang="en-ID" sz="2400" dirty="0" err="1"/>
              <a:t>berbagai</a:t>
            </a:r>
            <a:r>
              <a:rPr lang="en-ID" sz="2400" dirty="0"/>
              <a:t> </a:t>
            </a:r>
            <a:r>
              <a:rPr lang="en-ID" sz="2400" dirty="0" err="1"/>
              <a:t>kepentingan</a:t>
            </a:r>
            <a:r>
              <a:rPr lang="en-ID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205750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C494562-17B5-4D44-93B7-03747B3623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085E61-BB81-4D27-83C7-897724DD2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Keberadaan</a:t>
            </a:r>
            <a:r>
              <a:rPr lang="en-ID" dirty="0"/>
              <a:t> </a:t>
            </a:r>
            <a:r>
              <a:rPr lang="en-ID" dirty="0" err="1"/>
              <a:t>pengurus</a:t>
            </a:r>
            <a:r>
              <a:rPr lang="en-ID" dirty="0"/>
              <a:t> </a:t>
            </a:r>
            <a:r>
              <a:rPr lang="en-ID" dirty="0" err="1"/>
              <a:t>fkd</a:t>
            </a:r>
            <a:r>
              <a:rPr lang="en-ID" dirty="0"/>
              <a:t>/</a:t>
            </a:r>
            <a:r>
              <a:rPr lang="en-ID" dirty="0" err="1"/>
              <a:t>fkk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8DF46-42B4-42DA-9DC5-EA66C301F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5" y="2093976"/>
            <a:ext cx="11305309" cy="45700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D" sz="2800" dirty="0" err="1"/>
              <a:t>Kepala</a:t>
            </a:r>
            <a:r>
              <a:rPr lang="en-ID" sz="2800" dirty="0"/>
              <a:t> </a:t>
            </a:r>
            <a:r>
              <a:rPr lang="en-ID" sz="2800" dirty="0" err="1"/>
              <a:t>Desa</a:t>
            </a:r>
            <a:r>
              <a:rPr lang="en-ID" sz="2800" dirty="0"/>
              <a:t> dan </a:t>
            </a:r>
            <a:r>
              <a:rPr lang="en-ID" sz="2800" dirty="0" err="1"/>
              <a:t>Perangkatnya</a:t>
            </a:r>
            <a:r>
              <a:rPr lang="en-ID" sz="2800" dirty="0"/>
              <a:t> (RT/RW)</a:t>
            </a:r>
          </a:p>
          <a:p>
            <a:pPr algn="just"/>
            <a:r>
              <a:rPr lang="en-ID" sz="2800" dirty="0"/>
              <a:t>Badan </a:t>
            </a:r>
            <a:r>
              <a:rPr lang="en-ID" sz="2800" dirty="0" err="1"/>
              <a:t>Permusyawaratan</a:t>
            </a:r>
            <a:r>
              <a:rPr lang="en-ID" sz="2800" dirty="0"/>
              <a:t> </a:t>
            </a:r>
            <a:r>
              <a:rPr lang="en-ID" sz="2800" dirty="0" err="1"/>
              <a:t>Desa</a:t>
            </a:r>
            <a:endParaRPr lang="en-ID" sz="2800" dirty="0"/>
          </a:p>
          <a:p>
            <a:pPr algn="just"/>
            <a:r>
              <a:rPr lang="en-ID" sz="2800" dirty="0"/>
              <a:t>TP PKK</a:t>
            </a:r>
          </a:p>
          <a:p>
            <a:pPr algn="just"/>
            <a:r>
              <a:rPr lang="en-ID" sz="2800" dirty="0"/>
              <a:t>Lembaga Sosial/</a:t>
            </a:r>
            <a:r>
              <a:rPr lang="en-ID" sz="2800" dirty="0" err="1"/>
              <a:t>Swadaya</a:t>
            </a:r>
            <a:r>
              <a:rPr lang="en-ID" sz="2800" dirty="0"/>
              <a:t> </a:t>
            </a:r>
            <a:r>
              <a:rPr lang="en-ID" sz="2800" dirty="0" err="1"/>
              <a:t>masyarakat</a:t>
            </a:r>
            <a:endParaRPr lang="en-ID" sz="2800" dirty="0"/>
          </a:p>
          <a:p>
            <a:pPr algn="just"/>
            <a:r>
              <a:rPr lang="en-ID" sz="2800" dirty="0" err="1"/>
              <a:t>Tokoh</a:t>
            </a:r>
            <a:r>
              <a:rPr lang="en-ID" sz="2800" dirty="0"/>
              <a:t> Masyarakat, </a:t>
            </a:r>
            <a:r>
              <a:rPr lang="en-ID" sz="2800" dirty="0" err="1"/>
              <a:t>Tokoh</a:t>
            </a:r>
            <a:r>
              <a:rPr lang="en-ID" sz="2800" dirty="0"/>
              <a:t> Agama, Kader</a:t>
            </a:r>
          </a:p>
          <a:p>
            <a:pPr algn="just"/>
            <a:r>
              <a:rPr lang="en-ID" sz="2800" dirty="0" err="1"/>
              <a:t>Perwakilan</a:t>
            </a:r>
            <a:r>
              <a:rPr lang="en-ID" sz="2800" dirty="0"/>
              <a:t> </a:t>
            </a:r>
            <a:r>
              <a:rPr lang="en-ID" sz="2800" dirty="0" err="1"/>
              <a:t>kelompok</a:t>
            </a:r>
            <a:r>
              <a:rPr lang="en-ID" sz="2800" dirty="0"/>
              <a:t> </a:t>
            </a:r>
            <a:r>
              <a:rPr lang="en-ID" sz="2800" dirty="0" err="1"/>
              <a:t>tertentu</a:t>
            </a:r>
            <a:r>
              <a:rPr lang="en-ID" sz="2800" dirty="0"/>
              <a:t> </a:t>
            </a:r>
            <a:r>
              <a:rPr lang="en-ID" sz="2800" dirty="0" err="1"/>
              <a:t>sesuai</a:t>
            </a:r>
            <a:r>
              <a:rPr lang="en-ID" sz="2800" dirty="0"/>
              <a:t> </a:t>
            </a:r>
            <a:r>
              <a:rPr lang="en-ID" sz="2800" dirty="0" err="1"/>
              <a:t>potensi</a:t>
            </a:r>
            <a:r>
              <a:rPr lang="en-ID" sz="2800" dirty="0"/>
              <a:t> </a:t>
            </a:r>
            <a:r>
              <a:rPr lang="en-ID" sz="2800" dirty="0" err="1"/>
              <a:t>setempat</a:t>
            </a:r>
            <a:r>
              <a:rPr lang="en-ID" sz="2800" dirty="0"/>
              <a:t> (</a:t>
            </a:r>
            <a:r>
              <a:rPr lang="en-ID" sz="2800" dirty="0" err="1"/>
              <a:t>unsur</a:t>
            </a:r>
            <a:r>
              <a:rPr lang="en-ID" sz="2800" dirty="0"/>
              <a:t> pemuda, dunia </a:t>
            </a:r>
            <a:r>
              <a:rPr lang="en-ID" sz="2800" dirty="0" err="1"/>
              <a:t>usaha</a:t>
            </a:r>
            <a:r>
              <a:rPr lang="en-ID" sz="2800" dirty="0"/>
              <a:t>)</a:t>
            </a:r>
          </a:p>
          <a:p>
            <a:pPr algn="just"/>
            <a:endParaRPr lang="en-ID" sz="2800" dirty="0"/>
          </a:p>
          <a:p>
            <a:pPr marL="0" indent="0" algn="just">
              <a:buNone/>
            </a:pPr>
            <a:r>
              <a:rPr lang="en-ID" sz="2800" dirty="0"/>
              <a:t>*</a:t>
            </a:r>
            <a:r>
              <a:rPr lang="en-ID" sz="2800" dirty="0" err="1"/>
              <a:t>keberadaan</a:t>
            </a:r>
            <a:r>
              <a:rPr lang="en-ID" sz="2800" dirty="0"/>
              <a:t> forum </a:t>
            </a:r>
            <a:r>
              <a:rPr lang="en-ID" sz="2800" dirty="0" err="1"/>
              <a:t>ini</a:t>
            </a:r>
            <a:r>
              <a:rPr lang="en-ID" sz="2800" dirty="0"/>
              <a:t> </a:t>
            </a:r>
            <a:r>
              <a:rPr lang="en-ID" sz="2800" dirty="0" err="1"/>
              <a:t>dibuktikan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adanya</a:t>
            </a:r>
            <a:r>
              <a:rPr lang="en-ID" sz="2800" dirty="0"/>
              <a:t> Surat Keputusan </a:t>
            </a:r>
            <a:r>
              <a:rPr lang="en-ID" sz="2800" dirty="0" err="1"/>
              <a:t>Kepala</a:t>
            </a:r>
            <a:r>
              <a:rPr lang="en-ID" sz="2800" dirty="0"/>
              <a:t> </a:t>
            </a:r>
            <a:r>
              <a:rPr lang="en-ID" sz="2800" dirty="0" err="1"/>
              <a:t>Desa</a:t>
            </a:r>
            <a:r>
              <a:rPr lang="en-ID" sz="2800" dirty="0"/>
              <a:t>/</a:t>
            </a:r>
            <a:r>
              <a:rPr lang="en-ID" sz="2800" dirty="0" err="1"/>
              <a:t>Lurah</a:t>
            </a:r>
            <a:r>
              <a:rPr lang="en-ID" sz="2800" dirty="0"/>
              <a:t> yang </a:t>
            </a:r>
            <a:r>
              <a:rPr lang="en-ID" sz="2800" dirty="0" err="1"/>
              <a:t>dilengkapi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struktur</a:t>
            </a:r>
            <a:r>
              <a:rPr lang="en-ID" sz="2800" dirty="0"/>
              <a:t> </a:t>
            </a:r>
            <a:r>
              <a:rPr lang="en-ID" sz="2800" dirty="0" err="1"/>
              <a:t>Organisasi</a:t>
            </a:r>
            <a:r>
              <a:rPr lang="en-ID" sz="2800" dirty="0"/>
              <a:t> dan </a:t>
            </a:r>
            <a:r>
              <a:rPr lang="en-ID" sz="2800" dirty="0" err="1"/>
              <a:t>uraian</a:t>
            </a:r>
            <a:r>
              <a:rPr lang="en-ID" sz="2800" dirty="0"/>
              <a:t> </a:t>
            </a:r>
            <a:r>
              <a:rPr lang="en-ID" sz="2800" dirty="0" err="1"/>
              <a:t>tugas</a:t>
            </a:r>
            <a:r>
              <a:rPr lang="en-ID" sz="2800" dirty="0"/>
              <a:t> masing-masing </a:t>
            </a:r>
            <a:r>
              <a:rPr lang="en-ID" sz="2800" dirty="0" err="1"/>
              <a:t>anggota</a:t>
            </a:r>
            <a:r>
              <a:rPr lang="en-ID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688426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7C83A44-E739-46C4-878B-C12958B02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D9644E4-7B14-48D5-9B0B-E01972C97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Susunan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dan </a:t>
            </a:r>
            <a:r>
              <a:rPr lang="en-ID" dirty="0" err="1"/>
              <a:t>tugasnya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85493-955C-46D9-A589-79B52F987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540" y="1969008"/>
            <a:ext cx="10712612" cy="473659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D" sz="2800" dirty="0" err="1"/>
              <a:t>Ketua</a:t>
            </a:r>
            <a:endParaRPr lang="en-ID" sz="2800" dirty="0"/>
          </a:p>
          <a:p>
            <a:pPr marL="457200" indent="-457200">
              <a:buFont typeface="+mj-lt"/>
              <a:buAutoNum type="arabicPeriod"/>
            </a:pPr>
            <a:r>
              <a:rPr lang="en-ID" sz="2800" dirty="0"/>
              <a:t>Wakil </a:t>
            </a:r>
            <a:r>
              <a:rPr lang="en-ID" sz="2800" dirty="0" err="1"/>
              <a:t>ketua</a:t>
            </a:r>
            <a:endParaRPr lang="en-ID" sz="2800" dirty="0"/>
          </a:p>
          <a:p>
            <a:pPr marL="457200" indent="-457200">
              <a:buFont typeface="+mj-lt"/>
              <a:buAutoNum type="arabicPeriod"/>
            </a:pPr>
            <a:r>
              <a:rPr lang="en-ID" sz="2800" dirty="0" err="1"/>
              <a:t>Bendahara</a:t>
            </a:r>
            <a:endParaRPr lang="en-ID" sz="2800" dirty="0"/>
          </a:p>
          <a:p>
            <a:pPr marL="457200" indent="-457200">
              <a:buFont typeface="+mj-lt"/>
              <a:buAutoNum type="arabicPeriod"/>
            </a:pPr>
            <a:r>
              <a:rPr lang="en-ID" sz="2800" dirty="0" err="1"/>
              <a:t>Sekretaris</a:t>
            </a:r>
            <a:r>
              <a:rPr lang="en-ID" sz="28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800" dirty="0" err="1"/>
              <a:t>Koordinator</a:t>
            </a:r>
            <a:r>
              <a:rPr lang="en-ID" sz="2800" dirty="0"/>
              <a:t> </a:t>
            </a:r>
            <a:r>
              <a:rPr lang="en-ID" sz="2800" dirty="0" err="1"/>
              <a:t>Bidang</a:t>
            </a:r>
            <a:endParaRPr lang="en-ID" sz="2800" dirty="0"/>
          </a:p>
          <a:p>
            <a:pPr marL="731520" lvl="1" indent="-457200">
              <a:buFont typeface="+mj-lt"/>
              <a:buAutoNum type="arabicPeriod"/>
            </a:pPr>
            <a:r>
              <a:rPr lang="en-ID" sz="2400" dirty="0" err="1"/>
              <a:t>Bidang</a:t>
            </a:r>
            <a:r>
              <a:rPr lang="en-ID" sz="2400" dirty="0"/>
              <a:t> Gotong Royong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ID" sz="2400" dirty="0" err="1"/>
              <a:t>Bidang</a:t>
            </a:r>
            <a:r>
              <a:rPr lang="en-ID" sz="2400" dirty="0"/>
              <a:t> </a:t>
            </a:r>
            <a:r>
              <a:rPr lang="en-ID" sz="2400" dirty="0" err="1"/>
              <a:t>Upaya</a:t>
            </a:r>
            <a:r>
              <a:rPr lang="en-ID" sz="2400" dirty="0"/>
              <a:t> Kesehatan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ID" sz="2400" dirty="0" err="1"/>
              <a:t>Bidang</a:t>
            </a:r>
            <a:r>
              <a:rPr lang="en-ID" sz="2400" dirty="0"/>
              <a:t> </a:t>
            </a:r>
            <a:r>
              <a:rPr lang="en-ID" sz="2400" dirty="0" err="1"/>
              <a:t>Surveilans</a:t>
            </a:r>
            <a:endParaRPr lang="en-ID" sz="2400" dirty="0"/>
          </a:p>
          <a:p>
            <a:pPr marL="731520" lvl="1" indent="-457200">
              <a:buFont typeface="+mj-lt"/>
              <a:buAutoNum type="arabicPeriod"/>
            </a:pPr>
            <a:r>
              <a:rPr lang="en-ID" sz="2400" dirty="0" err="1"/>
              <a:t>Bidang</a:t>
            </a:r>
            <a:r>
              <a:rPr lang="en-ID" sz="2400" dirty="0"/>
              <a:t> </a:t>
            </a:r>
            <a:r>
              <a:rPr lang="en-ID" sz="2400" dirty="0" err="1"/>
              <a:t>Pembiayaan</a:t>
            </a:r>
            <a:endParaRPr lang="en-ID" sz="2400" dirty="0"/>
          </a:p>
          <a:p>
            <a:pPr lvl="1" indent="-457200">
              <a:buFont typeface="+mj-lt"/>
              <a:buAutoNum type="arabicPeriod" startAt="6"/>
            </a:pPr>
            <a:r>
              <a:rPr lang="en-ID" sz="2800" dirty="0" err="1"/>
              <a:t>Anggota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63741874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65E977-DA95-4617-97E4-171681D7B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7A4C1A-B3DF-4BE4-8D63-567BFF1C2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29026"/>
            <a:ext cx="10058400" cy="1609344"/>
          </a:xfrm>
        </p:spPr>
        <p:txBody>
          <a:bodyPr/>
          <a:lstStyle/>
          <a:p>
            <a:r>
              <a:rPr lang="en-ID" dirty="0"/>
              <a:t>1. </a:t>
            </a:r>
            <a:r>
              <a:rPr lang="en-ID" dirty="0" err="1"/>
              <a:t>ketua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51A49-AD51-474A-8474-FF89AF0E0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D" sz="2800" dirty="0" err="1"/>
              <a:t>Berperan</a:t>
            </a:r>
            <a:r>
              <a:rPr lang="en-ID" sz="2800" dirty="0"/>
              <a:t> </a:t>
            </a:r>
            <a:r>
              <a:rPr lang="en-ID" sz="2800" dirty="0" err="1"/>
              <a:t>selaku</a:t>
            </a:r>
            <a:r>
              <a:rPr lang="en-ID" sz="2800" dirty="0"/>
              <a:t> </a:t>
            </a:r>
            <a:r>
              <a:rPr lang="en-ID" sz="2800" dirty="0" err="1"/>
              <a:t>pelaksana</a:t>
            </a:r>
            <a:r>
              <a:rPr lang="en-ID" sz="2800" dirty="0"/>
              <a:t> </a:t>
            </a:r>
            <a:r>
              <a:rPr lang="en-ID" sz="2800" dirty="0" err="1"/>
              <a:t>harian</a:t>
            </a:r>
            <a:r>
              <a:rPr lang="en-ID" sz="2800" dirty="0"/>
              <a:t> yang </a:t>
            </a:r>
            <a:r>
              <a:rPr lang="en-ID" sz="2800" dirty="0" err="1"/>
              <a:t>mengkoordinasikan</a:t>
            </a:r>
            <a:r>
              <a:rPr lang="en-ID" sz="2800" dirty="0"/>
              <a:t> </a:t>
            </a:r>
            <a:r>
              <a:rPr lang="en-ID" sz="2800" dirty="0" err="1"/>
              <a:t>kegiatan</a:t>
            </a:r>
            <a:r>
              <a:rPr lang="en-ID" sz="2800" dirty="0"/>
              <a:t> Forum Kesehatan </a:t>
            </a:r>
            <a:r>
              <a:rPr lang="en-ID" sz="2800" dirty="0" err="1"/>
              <a:t>Desa</a:t>
            </a:r>
            <a:r>
              <a:rPr lang="en-ID" sz="2800" dirty="0"/>
              <a:t> </a:t>
            </a:r>
            <a:r>
              <a:rPr lang="en-ID" sz="2800" dirty="0" err="1"/>
              <a:t>Siaga</a:t>
            </a:r>
            <a:r>
              <a:rPr lang="en-ID" sz="2800" dirty="0"/>
              <a:t> </a:t>
            </a:r>
            <a:r>
              <a:rPr lang="en-ID" sz="2800" dirty="0" err="1"/>
              <a:t>Aktif</a:t>
            </a:r>
            <a:endParaRPr lang="en-ID" sz="2800" dirty="0"/>
          </a:p>
          <a:p>
            <a:pPr algn="just"/>
            <a:r>
              <a:rPr lang="en-ID" sz="2800" dirty="0" err="1"/>
              <a:t>Memimpin</a:t>
            </a:r>
            <a:r>
              <a:rPr lang="en-ID" sz="2800" dirty="0"/>
              <a:t> </a:t>
            </a:r>
            <a:r>
              <a:rPr lang="en-ID" sz="2800" dirty="0" err="1"/>
              <a:t>pertemuan</a:t>
            </a:r>
            <a:r>
              <a:rPr lang="en-ID" sz="2800" dirty="0"/>
              <a:t> </a:t>
            </a:r>
            <a:r>
              <a:rPr lang="en-ID" sz="2800" dirty="0" err="1"/>
              <a:t>berkala</a:t>
            </a:r>
            <a:r>
              <a:rPr lang="en-ID" sz="2800" dirty="0"/>
              <a:t> Forum  Kesehatan </a:t>
            </a:r>
            <a:r>
              <a:rPr lang="en-ID" sz="2800" dirty="0" err="1"/>
              <a:t>Desa</a:t>
            </a:r>
            <a:r>
              <a:rPr lang="en-ID" sz="2800" dirty="0"/>
              <a:t> </a:t>
            </a:r>
            <a:r>
              <a:rPr lang="en-ID" sz="2800" dirty="0" err="1"/>
              <a:t>Siaga</a:t>
            </a:r>
            <a:r>
              <a:rPr lang="en-ID" sz="2800" dirty="0"/>
              <a:t> </a:t>
            </a:r>
            <a:r>
              <a:rPr lang="en-ID" sz="2800" dirty="0" err="1"/>
              <a:t>Aktif</a:t>
            </a:r>
            <a:endParaRPr lang="en-ID" sz="2800" dirty="0"/>
          </a:p>
          <a:p>
            <a:pPr algn="just"/>
            <a:r>
              <a:rPr lang="en-ID" sz="2800" dirty="0" err="1"/>
              <a:t>Melakukan</a:t>
            </a:r>
            <a:r>
              <a:rPr lang="en-ID" sz="2800" dirty="0"/>
              <a:t> proses </a:t>
            </a:r>
            <a:r>
              <a:rPr lang="en-ID" sz="2800" dirty="0" err="1"/>
              <a:t>bimbingan</a:t>
            </a:r>
            <a:r>
              <a:rPr lang="en-ID" sz="2800" dirty="0"/>
              <a:t>, </a:t>
            </a:r>
            <a:r>
              <a:rPr lang="en-ID" sz="2800" dirty="0" err="1"/>
              <a:t>pembinaan</a:t>
            </a:r>
            <a:r>
              <a:rPr lang="en-ID" sz="2800" dirty="0"/>
              <a:t>, </a:t>
            </a:r>
            <a:r>
              <a:rPr lang="en-ID" sz="2800" dirty="0" err="1"/>
              <a:t>fasilitasi</a:t>
            </a:r>
            <a:r>
              <a:rPr lang="en-ID" sz="2800" dirty="0"/>
              <a:t> dan </a:t>
            </a:r>
            <a:r>
              <a:rPr lang="en-ID" sz="2800" dirty="0" err="1"/>
              <a:t>advokasi</a:t>
            </a:r>
            <a:r>
              <a:rPr lang="en-ID" sz="2800" dirty="0"/>
              <a:t> </a:t>
            </a:r>
            <a:r>
              <a:rPr lang="en-ID" sz="2800" dirty="0" err="1"/>
              <a:t>serta</a:t>
            </a:r>
            <a:r>
              <a:rPr lang="en-ID" sz="2800" dirty="0"/>
              <a:t> </a:t>
            </a:r>
            <a:r>
              <a:rPr lang="en-ID" sz="2800" dirty="0" err="1"/>
              <a:t>pemantauan</a:t>
            </a:r>
            <a:r>
              <a:rPr lang="en-ID" sz="2800" dirty="0"/>
              <a:t> </a:t>
            </a:r>
            <a:r>
              <a:rPr lang="en-ID" sz="2800" dirty="0" err="1"/>
              <a:t>terhadap</a:t>
            </a:r>
            <a:r>
              <a:rPr lang="en-ID" sz="2800" dirty="0"/>
              <a:t> proses </a:t>
            </a:r>
            <a:r>
              <a:rPr lang="en-ID" sz="2800" dirty="0" err="1"/>
              <a:t>kegiatan</a:t>
            </a:r>
            <a:r>
              <a:rPr lang="en-ID" sz="2800" dirty="0"/>
              <a:t> </a:t>
            </a:r>
            <a:r>
              <a:rPr lang="en-ID" sz="2800" dirty="0" err="1"/>
              <a:t>strategis</a:t>
            </a:r>
            <a:r>
              <a:rPr lang="en-ID" sz="2800" dirty="0"/>
              <a:t> dan </a:t>
            </a:r>
            <a:r>
              <a:rPr lang="en-ID" sz="2800" dirty="0" err="1"/>
              <a:t>prioritas</a:t>
            </a:r>
            <a:r>
              <a:rPr lang="en-ID" sz="2800" dirty="0"/>
              <a:t> yang </a:t>
            </a:r>
            <a:r>
              <a:rPr lang="en-ID" sz="2800" dirty="0" err="1"/>
              <a:t>dilaksanakan</a:t>
            </a:r>
            <a:r>
              <a:rPr lang="en-ID" sz="2800" dirty="0"/>
              <a:t> oleh Forum Kesehatan </a:t>
            </a:r>
            <a:r>
              <a:rPr lang="en-ID" sz="2800" dirty="0" err="1"/>
              <a:t>Desa</a:t>
            </a:r>
            <a:r>
              <a:rPr lang="en-ID" sz="2800" dirty="0"/>
              <a:t> </a:t>
            </a:r>
            <a:r>
              <a:rPr lang="en-ID" sz="2800" dirty="0" err="1"/>
              <a:t>Siaga</a:t>
            </a:r>
            <a:r>
              <a:rPr lang="en-ID" sz="2800" dirty="0"/>
              <a:t> </a:t>
            </a:r>
            <a:r>
              <a:rPr lang="en-ID" sz="2800" dirty="0" err="1"/>
              <a:t>Aktif</a:t>
            </a:r>
            <a:endParaRPr lang="en-ID" sz="2800" dirty="0"/>
          </a:p>
          <a:p>
            <a:pPr algn="just"/>
            <a:r>
              <a:rPr lang="en-ID" sz="2800" dirty="0" err="1"/>
              <a:t>Menyampaikan</a:t>
            </a:r>
            <a:r>
              <a:rPr lang="en-ID" sz="2800" dirty="0"/>
              <a:t> </a:t>
            </a:r>
            <a:r>
              <a:rPr lang="en-ID" sz="2800" dirty="0" err="1"/>
              <a:t>laporan</a:t>
            </a:r>
            <a:r>
              <a:rPr lang="en-ID" sz="2800" dirty="0"/>
              <a:t> </a:t>
            </a:r>
            <a:r>
              <a:rPr lang="en-ID" sz="2800" dirty="0" err="1"/>
              <a:t>hasil</a:t>
            </a:r>
            <a:r>
              <a:rPr lang="en-ID" sz="2800" dirty="0"/>
              <a:t> </a:t>
            </a:r>
            <a:r>
              <a:rPr lang="en-ID" sz="2800" dirty="0" err="1"/>
              <a:t>pelaksanaan</a:t>
            </a:r>
            <a:r>
              <a:rPr lang="en-ID" sz="2800" dirty="0"/>
              <a:t> program/</a:t>
            </a:r>
            <a:r>
              <a:rPr lang="en-ID" sz="2800" dirty="0" err="1"/>
              <a:t>kegiatan</a:t>
            </a:r>
            <a:r>
              <a:rPr lang="en-ID" sz="2800" dirty="0"/>
              <a:t> Forum Kesehatan </a:t>
            </a:r>
            <a:r>
              <a:rPr lang="en-ID" sz="2800" dirty="0" err="1"/>
              <a:t>Desa</a:t>
            </a:r>
            <a:r>
              <a:rPr lang="en-ID" sz="2800" dirty="0"/>
              <a:t> </a:t>
            </a:r>
            <a:r>
              <a:rPr lang="en-ID" sz="2800" dirty="0" err="1"/>
              <a:t>Siaga</a:t>
            </a:r>
            <a:r>
              <a:rPr lang="en-ID" sz="2800" dirty="0"/>
              <a:t> </a:t>
            </a:r>
            <a:r>
              <a:rPr lang="en-ID" sz="2800" dirty="0" err="1"/>
              <a:t>Aktif</a:t>
            </a:r>
            <a:r>
              <a:rPr lang="en-ID" sz="2800" dirty="0"/>
              <a:t>  </a:t>
            </a:r>
            <a:r>
              <a:rPr lang="en-ID" sz="2800" dirty="0" err="1"/>
              <a:t>Desa</a:t>
            </a:r>
            <a:r>
              <a:rPr lang="en-ID" sz="2800" dirty="0"/>
              <a:t> </a:t>
            </a:r>
            <a:r>
              <a:rPr lang="en-ID" sz="2800" dirty="0" err="1"/>
              <a:t>kepada</a:t>
            </a:r>
            <a:r>
              <a:rPr lang="en-ID" sz="2800" dirty="0"/>
              <a:t> </a:t>
            </a:r>
            <a:r>
              <a:rPr lang="en-ID" sz="2800" dirty="0" err="1"/>
              <a:t>Ketua</a:t>
            </a:r>
            <a:r>
              <a:rPr lang="en-ID" sz="2800" dirty="0"/>
              <a:t> Forum </a:t>
            </a:r>
            <a:r>
              <a:rPr lang="en-ID" sz="2800" dirty="0" err="1"/>
              <a:t>Komunikasi</a:t>
            </a:r>
            <a:r>
              <a:rPr lang="en-ID" sz="2800" dirty="0"/>
              <a:t> </a:t>
            </a:r>
            <a:r>
              <a:rPr lang="en-ID" sz="2800" dirty="0" err="1"/>
              <a:t>Desa</a:t>
            </a:r>
            <a:r>
              <a:rPr lang="en-ID" sz="2800" dirty="0"/>
              <a:t> </a:t>
            </a:r>
            <a:r>
              <a:rPr lang="en-ID" sz="2800" dirty="0" err="1"/>
              <a:t>Siaga</a:t>
            </a:r>
            <a:r>
              <a:rPr lang="en-ID" sz="2800" dirty="0"/>
              <a:t> </a:t>
            </a:r>
            <a:r>
              <a:rPr lang="en-ID" sz="2800" dirty="0" err="1"/>
              <a:t>Aktif</a:t>
            </a:r>
            <a:r>
              <a:rPr lang="en-ID" sz="2800" dirty="0"/>
              <a:t> Tingkat </a:t>
            </a:r>
            <a:r>
              <a:rPr lang="en-ID" sz="2800" dirty="0" err="1"/>
              <a:t>Desa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394535225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65E977-DA95-4617-97E4-171681D7B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7A4C1A-B3DF-4BE4-8D63-567BFF1C2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29026"/>
            <a:ext cx="10058400" cy="1609344"/>
          </a:xfrm>
        </p:spPr>
        <p:txBody>
          <a:bodyPr/>
          <a:lstStyle/>
          <a:p>
            <a:r>
              <a:rPr lang="en-ID" dirty="0"/>
              <a:t>2. Wakil </a:t>
            </a:r>
            <a:r>
              <a:rPr lang="en-ID" dirty="0" err="1"/>
              <a:t>ketua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51A49-AD51-474A-8474-FF89AF0E0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1757865"/>
          </a:xfrm>
        </p:spPr>
        <p:txBody>
          <a:bodyPr>
            <a:normAutofit/>
          </a:bodyPr>
          <a:lstStyle/>
          <a:p>
            <a:pPr algn="just"/>
            <a:r>
              <a:rPr lang="en-ID" sz="2800" dirty="0" err="1"/>
              <a:t>Membantu</a:t>
            </a:r>
            <a:r>
              <a:rPr lang="en-ID" sz="2800" dirty="0"/>
              <a:t> </a:t>
            </a:r>
            <a:r>
              <a:rPr lang="en-ID" sz="2800" dirty="0" err="1"/>
              <a:t>ketua</a:t>
            </a:r>
            <a:r>
              <a:rPr lang="en-ID" sz="2800" dirty="0"/>
              <a:t> FKD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pembinaan</a:t>
            </a:r>
            <a:r>
              <a:rPr lang="en-ID" sz="2800" dirty="0"/>
              <a:t>, </a:t>
            </a:r>
            <a:r>
              <a:rPr lang="en-ID" sz="2800" dirty="0" err="1"/>
              <a:t>bimbingan</a:t>
            </a:r>
            <a:r>
              <a:rPr lang="en-ID" sz="2800" dirty="0"/>
              <a:t>, </a:t>
            </a:r>
            <a:r>
              <a:rPr lang="en-ID" sz="2800" dirty="0" err="1"/>
              <a:t>fasilitasi</a:t>
            </a:r>
            <a:r>
              <a:rPr lang="en-ID" sz="2800" dirty="0"/>
              <a:t> dan </a:t>
            </a:r>
            <a:r>
              <a:rPr lang="en-ID" sz="2800" dirty="0" err="1"/>
              <a:t>evaluasi</a:t>
            </a:r>
            <a:r>
              <a:rPr lang="en-ID" sz="2800" dirty="0"/>
              <a:t> </a:t>
            </a:r>
            <a:r>
              <a:rPr lang="en-ID" sz="2800" dirty="0" err="1"/>
              <a:t>tiap-tiap</a:t>
            </a:r>
            <a:r>
              <a:rPr lang="en-ID" sz="2800" dirty="0"/>
              <a:t> </a:t>
            </a:r>
            <a:r>
              <a:rPr lang="en-ID" sz="2800" dirty="0" err="1"/>
              <a:t>seksi</a:t>
            </a:r>
            <a:endParaRPr lang="en-ID" sz="28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6431BE0-5453-423D-B4F2-6A7F5FF21CDD}"/>
              </a:ext>
            </a:extLst>
          </p:cNvPr>
          <p:cNvSpPr txBox="1">
            <a:spLocks/>
          </p:cNvSpPr>
          <p:nvPr/>
        </p:nvSpPr>
        <p:spPr>
          <a:xfrm>
            <a:off x="1063752" y="2810533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ID" dirty="0"/>
              <a:t>3. </a:t>
            </a:r>
            <a:r>
              <a:rPr lang="en-ID" dirty="0" err="1"/>
              <a:t>bendahara</a:t>
            </a:r>
            <a:endParaRPr lang="en-ID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5627AE6-1358-46DF-A242-315CBB0EFB31}"/>
              </a:ext>
            </a:extLst>
          </p:cNvPr>
          <p:cNvSpPr txBox="1">
            <a:spLocks/>
          </p:cNvSpPr>
          <p:nvPr/>
        </p:nvSpPr>
        <p:spPr>
          <a:xfrm>
            <a:off x="1063752" y="4242816"/>
            <a:ext cx="10058400" cy="17578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ID" sz="2100" dirty="0" err="1"/>
              <a:t>Menggalang</a:t>
            </a:r>
            <a:r>
              <a:rPr lang="en-ID" sz="2100" dirty="0"/>
              <a:t> dana </a:t>
            </a:r>
            <a:r>
              <a:rPr lang="en-ID" sz="2100" dirty="0" err="1"/>
              <a:t>sehat</a:t>
            </a:r>
            <a:r>
              <a:rPr lang="en-ID" sz="2100" dirty="0"/>
              <a:t> </a:t>
            </a:r>
            <a:r>
              <a:rPr lang="en-ID" sz="2100" dirty="0" err="1"/>
              <a:t>untuk</a:t>
            </a:r>
            <a:r>
              <a:rPr lang="en-ID" sz="2100" dirty="0"/>
              <a:t> </a:t>
            </a:r>
            <a:r>
              <a:rPr lang="en-ID" sz="2100" dirty="0" err="1"/>
              <a:t>Desa</a:t>
            </a:r>
            <a:r>
              <a:rPr lang="en-ID" sz="2100" dirty="0"/>
              <a:t> </a:t>
            </a:r>
            <a:r>
              <a:rPr lang="en-ID" sz="2100" dirty="0" err="1"/>
              <a:t>Siaga</a:t>
            </a:r>
            <a:r>
              <a:rPr lang="en-ID" sz="2100" dirty="0"/>
              <a:t> </a:t>
            </a:r>
            <a:r>
              <a:rPr lang="en-ID" sz="2100" dirty="0" err="1"/>
              <a:t>Mencari</a:t>
            </a:r>
            <a:r>
              <a:rPr lang="en-ID" sz="2100" dirty="0"/>
              <a:t> CSR </a:t>
            </a:r>
            <a:r>
              <a:rPr lang="en-ID" sz="2100" dirty="0" err="1"/>
              <a:t>untuk</a:t>
            </a:r>
            <a:r>
              <a:rPr lang="en-ID" sz="2100" dirty="0"/>
              <a:t> </a:t>
            </a:r>
            <a:r>
              <a:rPr lang="en-ID" sz="2100" dirty="0" err="1"/>
              <a:t>kegiatan</a:t>
            </a:r>
            <a:r>
              <a:rPr lang="en-ID" sz="2100" dirty="0"/>
              <a:t> </a:t>
            </a:r>
            <a:r>
              <a:rPr lang="en-ID" sz="2100" dirty="0" err="1"/>
              <a:t>Desa</a:t>
            </a:r>
            <a:r>
              <a:rPr lang="en-ID" sz="2100" dirty="0"/>
              <a:t> </a:t>
            </a:r>
            <a:r>
              <a:rPr lang="en-ID" sz="2100" dirty="0" err="1"/>
              <a:t>Siaga</a:t>
            </a:r>
            <a:endParaRPr lang="en-ID" sz="2100" dirty="0"/>
          </a:p>
          <a:p>
            <a:pPr algn="just"/>
            <a:r>
              <a:rPr lang="en-ID" sz="2100" dirty="0" err="1"/>
              <a:t>Upaya</a:t>
            </a:r>
            <a:r>
              <a:rPr lang="en-ID" sz="2100" dirty="0"/>
              <a:t> </a:t>
            </a:r>
            <a:r>
              <a:rPr lang="en-ID" sz="2100" dirty="0" err="1"/>
              <a:t>pembiayaan</a:t>
            </a:r>
            <a:r>
              <a:rPr lang="en-ID" sz="2100" dirty="0"/>
              <a:t> yang </a:t>
            </a:r>
            <a:r>
              <a:rPr lang="en-ID" sz="2100" dirty="0" err="1"/>
              <a:t>berasal</a:t>
            </a:r>
            <a:r>
              <a:rPr lang="en-ID" sz="2100" dirty="0"/>
              <a:t> </a:t>
            </a:r>
            <a:r>
              <a:rPr lang="en-ID" sz="2100" dirty="0" err="1"/>
              <a:t>dari</a:t>
            </a:r>
            <a:r>
              <a:rPr lang="en-ID" sz="2100" dirty="0"/>
              <a:t>, oleh, dan </a:t>
            </a:r>
            <a:r>
              <a:rPr lang="en-ID" sz="2100" dirty="0" err="1"/>
              <a:t>untuk</a:t>
            </a:r>
            <a:r>
              <a:rPr lang="en-ID" sz="2100" dirty="0"/>
              <a:t> </a:t>
            </a:r>
            <a:r>
              <a:rPr lang="en-ID" sz="2100" dirty="0" err="1"/>
              <a:t>masyarakat</a:t>
            </a:r>
            <a:r>
              <a:rPr lang="en-ID" sz="2100" dirty="0"/>
              <a:t> yang </a:t>
            </a:r>
            <a:r>
              <a:rPr lang="en-ID" sz="2100" dirty="0" err="1"/>
              <a:t>diselenggarakan</a:t>
            </a:r>
            <a:r>
              <a:rPr lang="en-ID" sz="2100" dirty="0"/>
              <a:t> </a:t>
            </a:r>
            <a:r>
              <a:rPr lang="en-ID" sz="2100" dirty="0" err="1"/>
              <a:t>berdasar</a:t>
            </a:r>
            <a:r>
              <a:rPr lang="en-ID" sz="2100" dirty="0"/>
              <a:t> </a:t>
            </a:r>
            <a:r>
              <a:rPr lang="en-ID" sz="2100" dirty="0" err="1"/>
              <a:t>asas</a:t>
            </a:r>
            <a:r>
              <a:rPr lang="en-ID" sz="2100" dirty="0"/>
              <a:t> gotong royong </a:t>
            </a:r>
            <a:r>
              <a:rPr lang="en-ID" sz="2100" dirty="0" err="1"/>
              <a:t>dalam</a:t>
            </a:r>
            <a:r>
              <a:rPr lang="en-ID" sz="2100" dirty="0"/>
              <a:t> </a:t>
            </a:r>
            <a:r>
              <a:rPr lang="en-ID" sz="2100" dirty="0" err="1"/>
              <a:t>rangka</a:t>
            </a:r>
            <a:r>
              <a:rPr lang="en-ID" sz="2100" dirty="0"/>
              <a:t> </a:t>
            </a:r>
            <a:r>
              <a:rPr lang="en-ID" sz="2100" dirty="0" err="1"/>
              <a:t>peningkatan</a:t>
            </a:r>
            <a:r>
              <a:rPr lang="en-ID" sz="2100" dirty="0"/>
              <a:t> </a:t>
            </a:r>
            <a:r>
              <a:rPr lang="en-ID" sz="2100" dirty="0" err="1"/>
              <a:t>kesehatan</a:t>
            </a:r>
            <a:r>
              <a:rPr lang="en-ID" sz="2100" dirty="0"/>
              <a:t> ( </a:t>
            </a:r>
            <a:r>
              <a:rPr lang="en-ID" sz="2100" dirty="0" err="1"/>
              <a:t>meliputi</a:t>
            </a:r>
            <a:r>
              <a:rPr lang="en-ID" sz="2100" dirty="0"/>
              <a:t> </a:t>
            </a:r>
            <a:r>
              <a:rPr lang="en-ID" sz="2100" dirty="0" err="1"/>
              <a:t>promotif</a:t>
            </a:r>
            <a:r>
              <a:rPr lang="en-ID" sz="2100" dirty="0"/>
              <a:t>, </a:t>
            </a:r>
            <a:r>
              <a:rPr lang="en-ID" sz="2100" dirty="0" err="1"/>
              <a:t>preventif</a:t>
            </a:r>
            <a:r>
              <a:rPr lang="en-ID" sz="2100" dirty="0"/>
              <a:t>, </a:t>
            </a:r>
            <a:r>
              <a:rPr lang="en-ID" sz="2100" dirty="0" err="1"/>
              <a:t>kuratif</a:t>
            </a:r>
            <a:r>
              <a:rPr lang="en-ID" sz="2100" dirty="0"/>
              <a:t>, rehabilitative ) dan </a:t>
            </a:r>
            <a:r>
              <a:rPr lang="en-ID" sz="2100" dirty="0" err="1"/>
              <a:t>berbagai</a:t>
            </a:r>
            <a:r>
              <a:rPr lang="en-ID" sz="2100" dirty="0"/>
              <a:t> </a:t>
            </a:r>
            <a:r>
              <a:rPr lang="en-ID" sz="2100" dirty="0" err="1"/>
              <a:t>kegiatan</a:t>
            </a:r>
            <a:r>
              <a:rPr lang="en-ID" sz="2100" dirty="0"/>
              <a:t> </a:t>
            </a:r>
            <a:r>
              <a:rPr lang="en-ID" sz="2100" dirty="0" err="1"/>
              <a:t>untuk</a:t>
            </a:r>
            <a:r>
              <a:rPr lang="en-ID" sz="2100" dirty="0"/>
              <a:t> </a:t>
            </a:r>
            <a:r>
              <a:rPr lang="en-ID" sz="2100" dirty="0" err="1"/>
              <a:t>mengatasi</a:t>
            </a:r>
            <a:r>
              <a:rPr lang="en-ID" sz="2100" dirty="0"/>
              <a:t> </a:t>
            </a:r>
            <a:r>
              <a:rPr lang="en-ID" sz="2100" dirty="0" err="1"/>
              <a:t>masalah</a:t>
            </a:r>
            <a:r>
              <a:rPr lang="en-ID" sz="2100" dirty="0"/>
              <a:t> </a:t>
            </a:r>
            <a:r>
              <a:rPr lang="en-ID" sz="2100" dirty="0" err="1"/>
              <a:t>kesehatan</a:t>
            </a:r>
            <a:r>
              <a:rPr lang="en-ID" sz="2100" dirty="0"/>
              <a:t>, </a:t>
            </a:r>
            <a:r>
              <a:rPr lang="en-ID" sz="2100" dirty="0" err="1"/>
              <a:t>bencana</a:t>
            </a:r>
            <a:r>
              <a:rPr lang="en-ID" sz="2100" dirty="0"/>
              <a:t>, dan </a:t>
            </a:r>
            <a:r>
              <a:rPr lang="en-ID" sz="2100" dirty="0" err="1"/>
              <a:t>kegawat</a:t>
            </a:r>
            <a:r>
              <a:rPr lang="en-ID" sz="2100" dirty="0"/>
              <a:t> </a:t>
            </a:r>
            <a:r>
              <a:rPr lang="en-ID" sz="2100" dirty="0" err="1"/>
              <a:t>daruratan</a:t>
            </a:r>
            <a:r>
              <a:rPr lang="en-ID" sz="2100" dirty="0"/>
              <a:t> </a:t>
            </a:r>
            <a:r>
              <a:rPr lang="en-ID" sz="2100" dirty="0" err="1"/>
              <a:t>kesehatan</a:t>
            </a:r>
            <a:r>
              <a:rPr lang="en-ID" sz="2100" dirty="0"/>
              <a:t> </a:t>
            </a:r>
            <a:r>
              <a:rPr lang="en-ID" sz="2100" dirty="0" err="1"/>
              <a:t>serta</a:t>
            </a:r>
            <a:r>
              <a:rPr lang="en-ID" sz="2100" dirty="0"/>
              <a:t> </a:t>
            </a:r>
            <a:r>
              <a:rPr lang="en-ID" sz="2100" dirty="0" err="1"/>
              <a:t>faktor</a:t>
            </a:r>
            <a:endParaRPr lang="en-ID" sz="2100" dirty="0"/>
          </a:p>
        </p:txBody>
      </p:sp>
    </p:spTree>
    <p:extLst>
      <p:ext uri="{BB962C8B-B14F-4D97-AF65-F5344CB8AC3E}">
        <p14:creationId xmlns:p14="http://schemas.microsoft.com/office/powerpoint/2010/main" val="323548417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65E977-DA95-4617-97E4-171681D7B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7A4C1A-B3DF-4BE4-8D63-567BFF1C2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73608"/>
            <a:ext cx="10058400" cy="1609344"/>
          </a:xfrm>
        </p:spPr>
        <p:txBody>
          <a:bodyPr/>
          <a:lstStyle/>
          <a:p>
            <a:r>
              <a:rPr lang="en-ID" dirty="0"/>
              <a:t>4. </a:t>
            </a:r>
            <a:r>
              <a:rPr lang="en-ID" dirty="0" err="1"/>
              <a:t>sekretaris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51A49-AD51-474A-8474-FF89AF0E0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82952"/>
            <a:ext cx="10058400" cy="4050792"/>
          </a:xfrm>
        </p:spPr>
        <p:txBody>
          <a:bodyPr>
            <a:normAutofit/>
          </a:bodyPr>
          <a:lstStyle/>
          <a:p>
            <a:pPr algn="just"/>
            <a:r>
              <a:rPr lang="en-ID" sz="2400" dirty="0" err="1"/>
              <a:t>Membantu</a:t>
            </a:r>
            <a:r>
              <a:rPr lang="en-ID" sz="2400" dirty="0"/>
              <a:t> </a:t>
            </a:r>
            <a:r>
              <a:rPr lang="en-ID" sz="2400" dirty="0" err="1"/>
              <a:t>tugas-tugas</a:t>
            </a:r>
            <a:r>
              <a:rPr lang="en-ID" sz="2400" dirty="0"/>
              <a:t> </a:t>
            </a:r>
            <a:r>
              <a:rPr lang="en-ID" sz="2400" dirty="0" err="1"/>
              <a:t>ketua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kelancaran</a:t>
            </a:r>
            <a:r>
              <a:rPr lang="en-ID" sz="2400" dirty="0"/>
              <a:t> </a:t>
            </a:r>
            <a:r>
              <a:rPr lang="en-ID" sz="2400" dirty="0" err="1"/>
              <a:t>pelaksanaan</a:t>
            </a:r>
            <a:r>
              <a:rPr lang="en-ID" sz="2400" dirty="0"/>
              <a:t> </a:t>
            </a:r>
            <a:r>
              <a:rPr lang="en-ID" sz="2400" dirty="0" err="1"/>
              <a:t>kegiatan</a:t>
            </a:r>
            <a:r>
              <a:rPr lang="en-ID" sz="2400" dirty="0"/>
              <a:t> Forum Kesehatan </a:t>
            </a:r>
            <a:r>
              <a:rPr lang="en-ID" sz="2400" dirty="0" err="1"/>
              <a:t>Desa</a:t>
            </a:r>
            <a:r>
              <a:rPr lang="en-ID" sz="2400" dirty="0"/>
              <a:t> </a:t>
            </a:r>
            <a:r>
              <a:rPr lang="en-ID" sz="2400" dirty="0" err="1"/>
              <a:t>Siaga</a:t>
            </a:r>
            <a:r>
              <a:rPr lang="en-ID" sz="2400" dirty="0"/>
              <a:t> </a:t>
            </a:r>
            <a:r>
              <a:rPr lang="en-ID" sz="2400" dirty="0" err="1"/>
              <a:t>Aktif</a:t>
            </a:r>
            <a:endParaRPr lang="en-ID" sz="2400" dirty="0"/>
          </a:p>
          <a:p>
            <a:pPr algn="just"/>
            <a:r>
              <a:rPr lang="en-ID" sz="2400" dirty="0" err="1"/>
              <a:t>Melakukan</a:t>
            </a:r>
            <a:r>
              <a:rPr lang="en-ID" sz="2400" dirty="0"/>
              <a:t> </a:t>
            </a:r>
            <a:r>
              <a:rPr lang="en-ID" sz="2400" dirty="0" err="1"/>
              <a:t>fungsi</a:t>
            </a:r>
            <a:r>
              <a:rPr lang="en-ID" sz="2400" dirty="0"/>
              <a:t> </a:t>
            </a:r>
            <a:r>
              <a:rPr lang="en-ID" sz="2400" dirty="0" err="1"/>
              <a:t>koordinasi</a:t>
            </a:r>
            <a:r>
              <a:rPr lang="en-ID" sz="2400" dirty="0"/>
              <a:t> </a:t>
            </a:r>
            <a:r>
              <a:rPr lang="en-ID" sz="2400" dirty="0" err="1"/>
              <a:t>bersama</a:t>
            </a:r>
            <a:r>
              <a:rPr lang="en-ID" sz="2400" dirty="0"/>
              <a:t> </a:t>
            </a:r>
            <a:r>
              <a:rPr lang="en-ID" sz="2400" dirty="0" err="1"/>
              <a:t>ketua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menentukan</a:t>
            </a:r>
            <a:r>
              <a:rPr lang="en-ID" sz="2400" dirty="0"/>
              <a:t> strategi dan </a:t>
            </a:r>
            <a:r>
              <a:rPr lang="en-ID" sz="2400" dirty="0" err="1"/>
              <a:t>langkah-langkah</a:t>
            </a:r>
            <a:r>
              <a:rPr lang="en-ID" sz="2400" dirty="0"/>
              <a:t> </a:t>
            </a:r>
            <a:r>
              <a:rPr lang="en-ID" sz="2400" dirty="0" err="1"/>
              <a:t>kebijakan</a:t>
            </a:r>
            <a:r>
              <a:rPr lang="en-ID" sz="2400" dirty="0"/>
              <a:t> </a:t>
            </a:r>
            <a:r>
              <a:rPr lang="en-ID" sz="2400" dirty="0" err="1"/>
              <a:t>pembinaan</a:t>
            </a:r>
            <a:r>
              <a:rPr lang="en-ID" sz="2400" dirty="0"/>
              <a:t> dan </a:t>
            </a:r>
            <a:r>
              <a:rPr lang="en-ID" sz="2400" dirty="0" err="1"/>
              <a:t>pengembangan</a:t>
            </a:r>
            <a:r>
              <a:rPr lang="en-ID" sz="2400" dirty="0"/>
              <a:t> </a:t>
            </a:r>
            <a:r>
              <a:rPr lang="en-ID" sz="2400" dirty="0" err="1"/>
              <a:t>Desa</a:t>
            </a:r>
            <a:r>
              <a:rPr lang="en-ID" sz="2400" dirty="0"/>
              <a:t>/</a:t>
            </a:r>
            <a:r>
              <a:rPr lang="en-ID" sz="2400" dirty="0" err="1"/>
              <a:t>Kelurahan</a:t>
            </a:r>
            <a:r>
              <a:rPr lang="en-ID" sz="2400" dirty="0"/>
              <a:t> </a:t>
            </a:r>
            <a:r>
              <a:rPr lang="en-ID" sz="2400" dirty="0" err="1"/>
              <a:t>Siaga</a:t>
            </a:r>
            <a:r>
              <a:rPr lang="en-ID" sz="2400" dirty="0"/>
              <a:t> </a:t>
            </a:r>
            <a:r>
              <a:rPr lang="en-ID" sz="2400" dirty="0" err="1"/>
              <a:t>Aktif</a:t>
            </a:r>
            <a:endParaRPr lang="en-ID" sz="2400" dirty="0"/>
          </a:p>
          <a:p>
            <a:pPr algn="just"/>
            <a:r>
              <a:rPr lang="en-ID" sz="2400" dirty="0" err="1"/>
              <a:t>Melakukan</a:t>
            </a:r>
            <a:r>
              <a:rPr lang="en-ID" sz="2400" dirty="0"/>
              <a:t> </a:t>
            </a:r>
            <a:r>
              <a:rPr lang="en-ID" sz="2400" dirty="0" err="1"/>
              <a:t>tugas</a:t>
            </a:r>
            <a:r>
              <a:rPr lang="en-ID" sz="2400" dirty="0"/>
              <a:t> </a:t>
            </a:r>
            <a:r>
              <a:rPr lang="en-ID" sz="2400" dirty="0" err="1"/>
              <a:t>administrasi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Forum Kesehatan </a:t>
            </a:r>
            <a:r>
              <a:rPr lang="en-ID" sz="2400" dirty="0" err="1"/>
              <a:t>Desa</a:t>
            </a:r>
            <a:r>
              <a:rPr lang="en-ID" sz="2400" dirty="0"/>
              <a:t> </a:t>
            </a:r>
            <a:r>
              <a:rPr lang="en-ID" sz="2400" dirty="0" err="1"/>
              <a:t>Siaga</a:t>
            </a:r>
            <a:r>
              <a:rPr lang="en-ID" sz="2400" dirty="0"/>
              <a:t> </a:t>
            </a:r>
            <a:r>
              <a:rPr lang="en-ID" sz="2400" dirty="0" err="1"/>
              <a:t>Aktif</a:t>
            </a:r>
            <a:endParaRPr lang="en-ID" sz="2400" dirty="0"/>
          </a:p>
          <a:p>
            <a:pPr algn="just"/>
            <a:r>
              <a:rPr lang="en-ID" sz="2400" dirty="0" err="1"/>
              <a:t>Melaksanakan</a:t>
            </a:r>
            <a:r>
              <a:rPr lang="en-ID" sz="2400" dirty="0"/>
              <a:t> </a:t>
            </a:r>
            <a:r>
              <a:rPr lang="en-ID" sz="2400" dirty="0" err="1"/>
              <a:t>fungsi</a:t>
            </a:r>
            <a:r>
              <a:rPr lang="en-ID" sz="2400" dirty="0"/>
              <a:t> </a:t>
            </a:r>
            <a:r>
              <a:rPr lang="en-ID" sz="2400" dirty="0" err="1"/>
              <a:t>kesekretariatan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Forum  Kesehatan </a:t>
            </a:r>
            <a:r>
              <a:rPr lang="en-ID" sz="2400" dirty="0" err="1"/>
              <a:t>Desa</a:t>
            </a:r>
            <a:r>
              <a:rPr lang="en-ID" sz="2400" dirty="0"/>
              <a:t> </a:t>
            </a:r>
            <a:r>
              <a:rPr lang="en-ID" sz="2400" dirty="0" err="1"/>
              <a:t>Siaga</a:t>
            </a:r>
            <a:r>
              <a:rPr lang="en-ID" sz="2400" dirty="0"/>
              <a:t> </a:t>
            </a:r>
            <a:r>
              <a:rPr lang="en-ID" sz="2400" dirty="0" err="1"/>
              <a:t>Aktif</a:t>
            </a:r>
            <a:r>
              <a:rPr lang="en-ID" sz="2400" dirty="0"/>
              <a:t>  yang </a:t>
            </a:r>
            <a:r>
              <a:rPr lang="en-ID" sz="2400" dirty="0" err="1"/>
              <a:t>berkaitan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perencanaan</a:t>
            </a:r>
            <a:r>
              <a:rPr lang="en-ID" sz="2400" dirty="0"/>
              <a:t>, </a:t>
            </a:r>
            <a:r>
              <a:rPr lang="en-ID" sz="2400" dirty="0" err="1"/>
              <a:t>pelaksanaan</a:t>
            </a:r>
            <a:r>
              <a:rPr lang="en-ID" sz="2400" dirty="0"/>
              <a:t> dan </a:t>
            </a:r>
            <a:r>
              <a:rPr lang="en-ID" sz="2400" dirty="0" err="1"/>
              <a:t>pengendalian</a:t>
            </a:r>
            <a:r>
              <a:rPr lang="en-ID" sz="2400" dirty="0"/>
              <a:t> </a:t>
            </a:r>
            <a:r>
              <a:rPr lang="en-ID" sz="2400" dirty="0" err="1"/>
              <a:t>kegiatan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101184293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177</TotalTime>
  <Words>893</Words>
  <Application>Microsoft Office PowerPoint</Application>
  <PresentationFormat>Widescreen</PresentationFormat>
  <Paragraphs>118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Rockwell</vt:lpstr>
      <vt:lpstr>Rockwell Condensed</vt:lpstr>
      <vt:lpstr>Wingdings</vt:lpstr>
      <vt:lpstr>Wood Type</vt:lpstr>
      <vt:lpstr>Forum kesehatan desa (fkd)</vt:lpstr>
      <vt:lpstr>FKD ADALAH …..</vt:lpstr>
      <vt:lpstr>Kaitannya dengan desa siaga</vt:lpstr>
      <vt:lpstr>Tugas Forum Kesehatan Desa :</vt:lpstr>
      <vt:lpstr>Keberadaan pengurus fkd/fkk</vt:lpstr>
      <vt:lpstr>Susunan anggota dan tugasnya</vt:lpstr>
      <vt:lpstr>1. ketua</vt:lpstr>
      <vt:lpstr>2. Wakil ketua</vt:lpstr>
      <vt:lpstr>4. sekretaris</vt:lpstr>
      <vt:lpstr>5. Koordinator bidang</vt:lpstr>
      <vt:lpstr>5. Koordinator bidang</vt:lpstr>
      <vt:lpstr>5. Koordinator bidang</vt:lpstr>
      <vt:lpstr>5. Koordinator bidang</vt:lpstr>
      <vt:lpstr>6. anggota</vt:lpstr>
      <vt:lpstr>Struktur 0rganisasi</vt:lpstr>
      <vt:lpstr>Terimakasih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kesehtan desa (fkd)</dc:title>
  <dc:creator>Windows</dc:creator>
  <cp:lastModifiedBy>Windows</cp:lastModifiedBy>
  <cp:revision>35</cp:revision>
  <dcterms:created xsi:type="dcterms:W3CDTF">2021-11-21T21:36:48Z</dcterms:created>
  <dcterms:modified xsi:type="dcterms:W3CDTF">2021-11-22T04:37:14Z</dcterms:modified>
</cp:coreProperties>
</file>